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301" r:id="rId2"/>
    <p:sldId id="257" r:id="rId3"/>
    <p:sldId id="256" r:id="rId4"/>
    <p:sldId id="258" r:id="rId5"/>
    <p:sldId id="264" r:id="rId6"/>
    <p:sldId id="267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302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05" r:id="rId35"/>
    <p:sldId id="306" r:id="rId36"/>
    <p:sldId id="307" r:id="rId37"/>
    <p:sldId id="308" r:id="rId38"/>
    <p:sldId id="292" r:id="rId39"/>
    <p:sldId id="303" r:id="rId40"/>
    <p:sldId id="293" r:id="rId41"/>
    <p:sldId id="294" r:id="rId42"/>
    <p:sldId id="295" r:id="rId43"/>
    <p:sldId id="296" r:id="rId44"/>
    <p:sldId id="259" r:id="rId45"/>
    <p:sldId id="297" r:id="rId46"/>
    <p:sldId id="298" r:id="rId47"/>
    <p:sldId id="299" r:id="rId48"/>
    <p:sldId id="300" r:id="rId49"/>
    <p:sldId id="304" r:id="rId50"/>
  </p:sldIdLst>
  <p:sldSz cx="12192000" cy="6858000"/>
  <p:notesSz cx="6858000" cy="9144000"/>
  <p:embeddedFontLst>
    <p:embeddedFont>
      <p:font typeface="DX경필고딕B" panose="02010606000101010101" pitchFamily="2" charset="-127"/>
      <p:regular r:id="rId52"/>
    </p:embeddedFont>
    <p:embeddedFont>
      <p:font typeface="Cambria Math" panose="02040503050406030204" pitchFamily="18" charset="0"/>
      <p:regular r:id="rId53"/>
    </p:embeddedFont>
    <p:embeddedFont>
      <p:font typeface="Lucida Sans Unicode" panose="020B0602030504020204" pitchFamily="34" charset="0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4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4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44674-D16E-4D4E-AD4F-A3B1E61E9C02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F2CE0-6A47-480F-B356-7C6E83DA9A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95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칸확률이 어떤 고정된 </a:t>
            </a:r>
            <a:r>
              <a:rPr lang="ko-KR" altLang="en-US" dirty="0" err="1"/>
              <a:t>확률값</a:t>
            </a:r>
            <a:r>
              <a:rPr lang="ko-KR" altLang="en-US" dirty="0"/>
              <a:t> </a:t>
            </a:r>
            <a:r>
              <a:rPr lang="ko-KR" altLang="en-US" dirty="0" err="1"/>
              <a:t>파이아이와이</a:t>
            </a:r>
            <a:r>
              <a:rPr lang="ko-KR" altLang="en-US" dirty="0"/>
              <a:t> 랑 같다는 </a:t>
            </a:r>
            <a:r>
              <a:rPr lang="ko-KR" altLang="en-US" dirty="0" err="1"/>
              <a:t>귀무가설을</a:t>
            </a:r>
            <a:r>
              <a:rPr lang="ko-KR" altLang="en-US" dirty="0"/>
              <a:t> 검정</a:t>
            </a:r>
            <a:endParaRPr lang="en-US" altLang="ko-KR" dirty="0"/>
          </a:p>
          <a:p>
            <a:r>
              <a:rPr lang="ko-KR" altLang="en-US" dirty="0"/>
              <a:t>지금까지 파이아이 </a:t>
            </a:r>
            <a:r>
              <a:rPr lang="en-US" altLang="ko-KR" dirty="0"/>
              <a:t>= P(X=</a:t>
            </a:r>
            <a:r>
              <a:rPr lang="en-US" altLang="ko-KR" dirty="0" err="1"/>
              <a:t>i</a:t>
            </a:r>
            <a:r>
              <a:rPr lang="en-US" altLang="ko-KR" dirty="0"/>
              <a:t>, Y=j)</a:t>
            </a:r>
            <a:r>
              <a:rPr lang="ko-KR" altLang="en-US" dirty="0"/>
              <a:t>로 설명이 됐고</a:t>
            </a:r>
            <a:r>
              <a:rPr lang="en-US" altLang="ko-KR" dirty="0"/>
              <a:t>, </a:t>
            </a:r>
            <a:r>
              <a:rPr lang="ko-KR" altLang="en-US" dirty="0"/>
              <a:t>이게 </a:t>
            </a:r>
            <a:r>
              <a:rPr lang="ko-KR" altLang="en-US" dirty="0" err="1"/>
              <a:t>분할표</a:t>
            </a:r>
            <a:r>
              <a:rPr lang="ko-KR" altLang="en-US" dirty="0"/>
              <a:t> 상에서 전체 표본 크기가</a:t>
            </a:r>
            <a:r>
              <a:rPr lang="en-US" altLang="ko-KR" dirty="0"/>
              <a:t> n </a:t>
            </a:r>
            <a:r>
              <a:rPr lang="ko-KR" altLang="en-US" dirty="0"/>
              <a:t>인 표본에서 </a:t>
            </a:r>
            <a:r>
              <a:rPr lang="ko-KR" altLang="en-US" dirty="0" err="1"/>
              <a:t>칸도수가</a:t>
            </a:r>
            <a:r>
              <a:rPr lang="ko-KR" altLang="en-US" dirty="0"/>
              <a:t> </a:t>
            </a:r>
            <a:r>
              <a:rPr lang="en-US" altLang="ko-KR" dirty="0" err="1"/>
              <a:t>nij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en-US" altLang="ko-KR" dirty="0" err="1"/>
              <a:t>mu_ij</a:t>
            </a:r>
            <a:r>
              <a:rPr lang="en-US" altLang="ko-KR" dirty="0"/>
              <a:t>=n*</a:t>
            </a:r>
            <a:r>
              <a:rPr lang="en-US" altLang="ko-KR" dirty="0" err="1"/>
              <a:t>pie_ij</a:t>
            </a:r>
            <a:r>
              <a:rPr lang="ko-KR" altLang="en-US" dirty="0"/>
              <a:t>를 </a:t>
            </a:r>
            <a:r>
              <a:rPr lang="ko-KR" altLang="en-US" dirty="0" err="1"/>
              <a:t>기대도수라고</a:t>
            </a:r>
            <a:r>
              <a:rPr lang="ko-KR" altLang="en-US" dirty="0"/>
              <a:t> 함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ko-KR" altLang="en-US" dirty="0" err="1"/>
              <a:t>귀무가설이</a:t>
            </a:r>
            <a:r>
              <a:rPr lang="ko-KR" altLang="en-US" dirty="0"/>
              <a:t> 참일 때의 </a:t>
            </a:r>
            <a:r>
              <a:rPr lang="ko-KR" altLang="en-US" dirty="0" err="1"/>
              <a:t>기대값과</a:t>
            </a:r>
            <a:endParaRPr lang="en-US" altLang="ko-KR" dirty="0"/>
          </a:p>
          <a:p>
            <a:r>
              <a:rPr lang="en-US" altLang="ko-KR" dirty="0"/>
              <a:t>=================</a:t>
            </a:r>
          </a:p>
          <a:p>
            <a:endParaRPr lang="en-US" altLang="ko-KR" dirty="0"/>
          </a:p>
          <a:p>
            <a:r>
              <a:rPr lang="ko-KR" altLang="en-US" dirty="0"/>
              <a:t>테스트를 할 수 있는 것에는 크게 독립성과 다른 변수와의 동질성이 있는지를 확인하는 동질성 검정인데 이때 </a:t>
            </a:r>
            <a:r>
              <a:rPr lang="ko-KR" altLang="en-US" dirty="0" err="1"/>
              <a:t>카이제곱검정을</a:t>
            </a:r>
            <a:r>
              <a:rPr lang="ko-KR" altLang="en-US" dirty="0"/>
              <a:t> 사용하게 됨</a:t>
            </a:r>
            <a:endParaRPr lang="en-US" altLang="ko-KR" dirty="0"/>
          </a:p>
          <a:p>
            <a:r>
              <a:rPr lang="ko-KR" altLang="en-US" dirty="0"/>
              <a:t>우리는 왜 어떻게 </a:t>
            </a:r>
            <a:r>
              <a:rPr lang="ko-KR" altLang="en-US" dirty="0" err="1"/>
              <a:t>카이제곱검정을</a:t>
            </a:r>
            <a:r>
              <a:rPr lang="ko-KR" altLang="en-US" dirty="0"/>
              <a:t> 사용할 수 있는지를 </a:t>
            </a:r>
            <a:r>
              <a:rPr lang="ko-KR" altLang="en-US" dirty="0" err="1"/>
              <a:t>볼거고</a:t>
            </a:r>
            <a:r>
              <a:rPr lang="ko-KR" altLang="en-US" dirty="0"/>
              <a:t> 이를 가지고 독립성과 동질성 검정을 할 것임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7EF20-C05C-411E-8A7D-BAEBF716FDB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34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으아니</a:t>
            </a:r>
            <a:r>
              <a:rPr lang="ko-KR" altLang="en-US" dirty="0"/>
              <a:t> 잠만</a:t>
            </a:r>
            <a:r>
              <a:rPr lang="en-US" altLang="ko-KR" dirty="0"/>
              <a:t>, </a:t>
            </a:r>
            <a:r>
              <a:rPr lang="ko-KR" altLang="en-US" dirty="0"/>
              <a:t>근데 우리 </a:t>
            </a:r>
            <a:r>
              <a:rPr lang="en-US" altLang="ko-KR" dirty="0" err="1"/>
              <a:t>pi_ij</a:t>
            </a:r>
            <a:r>
              <a:rPr lang="ko-KR" altLang="en-US" dirty="0"/>
              <a:t> 테스트 한다고 하지 않았나</a:t>
            </a:r>
            <a:r>
              <a:rPr lang="en-US" altLang="ko-KR" dirty="0"/>
              <a:t>? </a:t>
            </a:r>
            <a:r>
              <a:rPr lang="ko-KR" altLang="en-US" dirty="0"/>
              <a:t>근데 왜 </a:t>
            </a:r>
            <a:r>
              <a:rPr lang="en-US" altLang="ko-KR" dirty="0" err="1"/>
              <a:t>mu_ij</a:t>
            </a:r>
            <a:r>
              <a:rPr lang="ko-KR" altLang="en-US" dirty="0"/>
              <a:t>를 넣고 쓰는가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우리는 </a:t>
            </a:r>
            <a:r>
              <a:rPr lang="en-US" altLang="ko-KR" dirty="0" err="1"/>
              <a:t>pi_ij</a:t>
            </a:r>
            <a:r>
              <a:rPr lang="ko-KR" altLang="en-US" dirty="0"/>
              <a:t>를 </a:t>
            </a:r>
            <a:r>
              <a:rPr lang="ko-KR" altLang="en-US" dirty="0" err="1"/>
              <a:t>여어어어어어엉원히</a:t>
            </a:r>
            <a:r>
              <a:rPr lang="ko-KR" altLang="en-US" dirty="0"/>
              <a:t> 알 수 </a:t>
            </a:r>
            <a:r>
              <a:rPr lang="ko-KR" altLang="en-US" dirty="0" err="1"/>
              <a:t>없서여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그래서 크기가 </a:t>
            </a:r>
            <a:r>
              <a:rPr lang="en-US" altLang="ko-KR" dirty="0"/>
              <a:t>n</a:t>
            </a:r>
            <a:r>
              <a:rPr lang="ko-KR" altLang="en-US" dirty="0"/>
              <a:t>인 표본에서의 </a:t>
            </a:r>
            <a:r>
              <a:rPr lang="ko-KR" altLang="en-US" dirty="0" err="1"/>
              <a:t>기대도수가</a:t>
            </a:r>
            <a:r>
              <a:rPr lang="ko-KR" altLang="en-US" dirty="0"/>
              <a:t> </a:t>
            </a:r>
            <a:r>
              <a:rPr lang="ko-KR" altLang="en-US" dirty="0" err="1"/>
              <a:t>귀무가설이</a:t>
            </a:r>
            <a:r>
              <a:rPr lang="ko-KR" altLang="en-US" dirty="0"/>
              <a:t> 참일 때의 </a:t>
            </a:r>
            <a:r>
              <a:rPr lang="ko-KR" altLang="en-US" dirty="0" err="1"/>
              <a:t>기댓값과</a:t>
            </a:r>
            <a:r>
              <a:rPr lang="ko-KR" altLang="en-US" dirty="0"/>
              <a:t> 같다는 점을 이용해서</a:t>
            </a:r>
            <a:endParaRPr lang="en-US" altLang="ko-KR" dirty="0"/>
          </a:p>
          <a:p>
            <a:r>
              <a:rPr lang="ko-KR" altLang="en-US" dirty="0"/>
              <a:t>저 </a:t>
            </a:r>
            <a:r>
              <a:rPr lang="en-US" altLang="ko-KR" dirty="0" err="1"/>
              <a:t>mu_ij</a:t>
            </a:r>
            <a:r>
              <a:rPr lang="en-US" altLang="ko-KR" dirty="0"/>
              <a:t> </a:t>
            </a:r>
            <a:r>
              <a:rPr lang="ko-KR" altLang="en-US" dirty="0"/>
              <a:t>대신 들어갈 수 있는 </a:t>
            </a:r>
            <a:r>
              <a:rPr lang="en-US" altLang="ko-KR" dirty="0" err="1"/>
              <a:t>n_ij</a:t>
            </a:r>
            <a:r>
              <a:rPr lang="ko-KR" altLang="en-US" dirty="0"/>
              <a:t>의 </a:t>
            </a:r>
            <a:r>
              <a:rPr lang="ko-KR" altLang="en-US" dirty="0" err="1"/>
              <a:t>기댓값을</a:t>
            </a:r>
            <a:r>
              <a:rPr lang="ko-KR" altLang="en-US" dirty="0"/>
              <a:t> 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동전 </a:t>
            </a:r>
            <a:r>
              <a:rPr lang="en-US" altLang="ko-KR" dirty="0"/>
              <a:t>n </a:t>
            </a:r>
            <a:r>
              <a:rPr lang="ko-KR" altLang="en-US" dirty="0"/>
              <a:t>번 던지는 실험이라고 하면</a:t>
            </a:r>
            <a:endParaRPr lang="en-US" altLang="ko-KR" dirty="0"/>
          </a:p>
          <a:p>
            <a:r>
              <a:rPr lang="ko-KR" altLang="en-US" dirty="0"/>
              <a:t>앞면 나올 확률은 </a:t>
            </a:r>
            <a:r>
              <a:rPr lang="en-US" altLang="ko-KR" dirty="0"/>
              <a:t>pi</a:t>
            </a:r>
            <a:r>
              <a:rPr lang="ko-KR" altLang="en-US" dirty="0"/>
              <a:t>라고 주어졌다고 하면 뒷면 나올 확률은 </a:t>
            </a:r>
            <a:r>
              <a:rPr lang="en-US" altLang="ko-KR" dirty="0"/>
              <a:t>1-pi </a:t>
            </a:r>
          </a:p>
          <a:p>
            <a:r>
              <a:rPr lang="ko-KR" altLang="en-US" dirty="0"/>
              <a:t>이 때 </a:t>
            </a:r>
            <a:r>
              <a:rPr lang="en-US" altLang="ko-KR" dirty="0"/>
              <a:t>pi=0.5</a:t>
            </a:r>
            <a:r>
              <a:rPr lang="ko-KR" altLang="en-US" dirty="0"/>
              <a:t>라고 </a:t>
            </a:r>
            <a:r>
              <a:rPr lang="en-US" altLang="ko-KR" dirty="0"/>
              <a:t>‘</a:t>
            </a:r>
            <a:r>
              <a:rPr lang="ko-KR" altLang="en-US" dirty="0"/>
              <a:t>주어진다면</a:t>
            </a:r>
            <a:r>
              <a:rPr lang="en-US" altLang="ko-KR" dirty="0"/>
              <a:t>’(</a:t>
            </a:r>
            <a:r>
              <a:rPr lang="ko-KR" altLang="en-US" dirty="0"/>
              <a:t>우리가 임의로 가정한다면</a:t>
            </a:r>
            <a:r>
              <a:rPr lang="en-US" altLang="ko-KR" dirty="0"/>
              <a:t>) </a:t>
            </a:r>
            <a:r>
              <a:rPr lang="ko-KR" altLang="en-US" dirty="0"/>
              <a:t>앞면의 </a:t>
            </a:r>
            <a:r>
              <a:rPr lang="ko-KR" altLang="en-US" dirty="0" err="1"/>
              <a:t>기대도수</a:t>
            </a:r>
            <a:r>
              <a:rPr lang="ko-KR" altLang="en-US" dirty="0"/>
              <a:t> </a:t>
            </a:r>
            <a:r>
              <a:rPr lang="en-US" altLang="ko-KR" dirty="0"/>
              <a:t>mu</a:t>
            </a:r>
            <a:r>
              <a:rPr lang="ko-KR" altLang="en-US" dirty="0"/>
              <a:t>는 </a:t>
            </a:r>
            <a:r>
              <a:rPr lang="en-US" altLang="ko-KR" dirty="0"/>
              <a:t>n*pi = n/2</a:t>
            </a:r>
            <a:r>
              <a:rPr lang="ko-KR" altLang="en-US" dirty="0"/>
              <a:t>이 되는 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관측된 자료가 </a:t>
            </a:r>
            <a:r>
              <a:rPr lang="ko-KR" altLang="en-US" dirty="0" err="1"/>
              <a:t>귀무가설이랑</a:t>
            </a:r>
            <a:r>
              <a:rPr lang="ko-KR" altLang="en-US" dirty="0"/>
              <a:t> 참이 되는 지 알아본다면 </a:t>
            </a:r>
            <a:r>
              <a:rPr lang="ko-KR" altLang="en-US" dirty="0" err="1"/>
              <a:t>표본칸도수랑</a:t>
            </a:r>
            <a:r>
              <a:rPr lang="ko-KR" altLang="en-US" dirty="0"/>
              <a:t> </a:t>
            </a:r>
            <a:r>
              <a:rPr lang="ko-KR" altLang="en-US" dirty="0" err="1"/>
              <a:t>기대칸도수를</a:t>
            </a:r>
            <a:r>
              <a:rPr lang="ko-KR" altLang="en-US" dirty="0"/>
              <a:t> 비교하면 </a:t>
            </a:r>
            <a:r>
              <a:rPr lang="ko-KR" altLang="en-US" dirty="0" err="1"/>
              <a:t>된당</a:t>
            </a:r>
            <a:endParaRPr lang="en-US" altLang="ko-KR" dirty="0"/>
          </a:p>
          <a:p>
            <a:r>
              <a:rPr lang="en-US" altLang="ko-KR" dirty="0"/>
              <a:t>2*2</a:t>
            </a:r>
            <a:r>
              <a:rPr lang="ko-KR" altLang="en-US" dirty="0"/>
              <a:t>분할표에서 </a:t>
            </a:r>
            <a:r>
              <a:rPr lang="en-US" altLang="ko-KR" dirty="0"/>
              <a:t>H0</a:t>
            </a:r>
            <a:r>
              <a:rPr lang="ko-KR" altLang="en-US" dirty="0"/>
              <a:t>가 참이면 </a:t>
            </a:r>
            <a:r>
              <a:rPr lang="en-US" altLang="ko-KR" dirty="0" err="1"/>
              <a:t>n_ij</a:t>
            </a:r>
            <a:r>
              <a:rPr lang="ko-KR" altLang="en-US" dirty="0"/>
              <a:t>는 각 칸의 </a:t>
            </a:r>
            <a:r>
              <a:rPr lang="en-US" altLang="ko-KR" dirty="0" err="1"/>
              <a:t>mu_ij</a:t>
            </a:r>
            <a:r>
              <a:rPr lang="en-US" altLang="ko-KR" dirty="0"/>
              <a:t>(</a:t>
            </a:r>
            <a:r>
              <a:rPr lang="ko-KR" altLang="en-US" dirty="0"/>
              <a:t>확률 아님</a:t>
            </a:r>
            <a:r>
              <a:rPr lang="en-US" altLang="ko-KR" dirty="0"/>
              <a:t>) </a:t>
            </a:r>
            <a:r>
              <a:rPr lang="ko-KR" altLang="en-US" dirty="0"/>
              <a:t>에 가까운 값을 가져야 하니까 </a:t>
            </a:r>
            <a:r>
              <a:rPr lang="en-US" altLang="ko-KR" dirty="0" err="1"/>
              <a:t>n_ij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mu_ij</a:t>
            </a:r>
            <a:r>
              <a:rPr lang="ko-KR" altLang="en-US" dirty="0"/>
              <a:t>의 차이가 클수록 </a:t>
            </a:r>
            <a:r>
              <a:rPr lang="en-US" altLang="ko-KR" dirty="0"/>
              <a:t>H0</a:t>
            </a:r>
            <a:r>
              <a:rPr lang="ko-KR" altLang="en-US" dirty="0"/>
              <a:t>가 기각되는 근거가 커지게 됨</a:t>
            </a:r>
            <a:r>
              <a:rPr lang="en-US" altLang="ko-KR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</a:p>
          <a:p>
            <a:endParaRPr lang="en-US" altLang="ko-KR" dirty="0"/>
          </a:p>
          <a:p>
            <a:r>
              <a:rPr lang="ko-KR" altLang="en-US" dirty="0" err="1"/>
              <a:t>가능도비</a:t>
            </a:r>
            <a:r>
              <a:rPr lang="ko-KR" altLang="en-US" dirty="0"/>
              <a:t> 함수는 자료가 관측됐을 때 </a:t>
            </a:r>
            <a:r>
              <a:rPr lang="ko-KR" altLang="en-US" dirty="0" err="1"/>
              <a:t>모수에</a:t>
            </a:r>
            <a:r>
              <a:rPr lang="ko-KR" altLang="en-US" dirty="0"/>
              <a:t> 대한 함수로 나타나지는 자료에 대한 확률인데 이 말이 나는 무지하게 헷갈렸으니까</a:t>
            </a:r>
            <a:endParaRPr lang="en-US" altLang="ko-KR" dirty="0"/>
          </a:p>
          <a:p>
            <a:r>
              <a:rPr lang="en-US" altLang="ko-KR" dirty="0"/>
              <a:t>G</a:t>
            </a:r>
            <a:r>
              <a:rPr lang="ko-KR" altLang="en-US" dirty="0"/>
              <a:t>에 대한 설명으로 보면 직관적으로 이해할 수 있을 듯</a:t>
            </a:r>
            <a:endParaRPr lang="en-US" altLang="ko-KR" dirty="0"/>
          </a:p>
          <a:p>
            <a:r>
              <a:rPr lang="ko-KR" altLang="en-US" dirty="0" err="1"/>
              <a:t>가능도비</a:t>
            </a:r>
            <a:r>
              <a:rPr lang="ko-KR" altLang="en-US" dirty="0"/>
              <a:t> 검정은 따라서 </a:t>
            </a:r>
            <a:r>
              <a:rPr lang="ko-KR" altLang="en-US" dirty="0" err="1"/>
              <a:t>귀무가설이</a:t>
            </a:r>
            <a:r>
              <a:rPr lang="ko-KR" altLang="en-US" dirty="0"/>
              <a:t> 참일 때의 </a:t>
            </a:r>
            <a:r>
              <a:rPr lang="ko-KR" altLang="en-US" dirty="0" err="1"/>
              <a:t>가능도함수</a:t>
            </a:r>
            <a:r>
              <a:rPr lang="ko-KR" altLang="en-US" dirty="0"/>
              <a:t> 최대화 시키는 </a:t>
            </a:r>
            <a:r>
              <a:rPr lang="ko-KR" altLang="en-US" dirty="0" err="1"/>
              <a:t>모수값과</a:t>
            </a:r>
            <a:r>
              <a:rPr lang="ko-KR" altLang="en-US" dirty="0"/>
              <a:t> </a:t>
            </a:r>
            <a:r>
              <a:rPr lang="ko-KR" altLang="en-US" dirty="0" err="1"/>
              <a:t>귀무가설에</a:t>
            </a:r>
            <a:r>
              <a:rPr lang="ko-KR" altLang="en-US" dirty="0"/>
              <a:t> 상관없이 일반적인 상황에서의 </a:t>
            </a:r>
            <a:r>
              <a:rPr lang="ko-KR" altLang="en-US" dirty="0" err="1"/>
              <a:t>가능도함수를</a:t>
            </a:r>
            <a:r>
              <a:rPr lang="ko-KR" altLang="en-US" dirty="0"/>
              <a:t> 최대화 시키는 값의 비율로 검정합니다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--------</a:t>
            </a:r>
          </a:p>
          <a:p>
            <a:r>
              <a:rPr lang="ko-KR" altLang="en-US" dirty="0" err="1"/>
              <a:t>귀무가설</a:t>
            </a:r>
            <a:r>
              <a:rPr lang="ko-KR" altLang="en-US" dirty="0"/>
              <a:t> 참일 때의 </a:t>
            </a:r>
            <a:r>
              <a:rPr lang="en-US" altLang="ko-KR" dirty="0" err="1"/>
              <a:t>mle</a:t>
            </a:r>
            <a:r>
              <a:rPr lang="ko-KR" altLang="en-US" dirty="0"/>
              <a:t>값과 </a:t>
            </a:r>
            <a:r>
              <a:rPr lang="ko-KR" altLang="en-US" dirty="0" err="1"/>
              <a:t>귀무가설</a:t>
            </a:r>
            <a:r>
              <a:rPr lang="ko-KR" altLang="en-US" dirty="0"/>
              <a:t> 상관없을 때의 </a:t>
            </a:r>
            <a:r>
              <a:rPr lang="en-US" altLang="ko-KR" dirty="0" err="1"/>
              <a:t>mle</a:t>
            </a:r>
            <a:r>
              <a:rPr lang="en-US" altLang="ko-KR" dirty="0"/>
              <a:t> </a:t>
            </a:r>
            <a:r>
              <a:rPr lang="ko-KR" altLang="en-US" dirty="0"/>
              <a:t>값의 비율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7EF20-C05C-411E-8A7D-BAEBF716FDB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7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표본 크기가 고정되어 있을 때 </a:t>
            </a:r>
            <a:r>
              <a:rPr lang="en-US" altLang="ko-KR" dirty="0" err="1"/>
              <a:t>n_ij</a:t>
            </a:r>
            <a:r>
              <a:rPr lang="ko-KR" altLang="en-US" dirty="0"/>
              <a:t>랑 </a:t>
            </a:r>
            <a:r>
              <a:rPr lang="en-US" altLang="ko-KR" dirty="0" err="1"/>
              <a:t>mu_ij</a:t>
            </a:r>
            <a:r>
              <a:rPr lang="en-US" altLang="ko-KR" dirty="0"/>
              <a:t> </a:t>
            </a:r>
            <a:r>
              <a:rPr lang="ko-KR" altLang="en-US" dirty="0"/>
              <a:t>사이의 차이가 커지면 </a:t>
            </a:r>
            <a:r>
              <a:rPr lang="en-US" altLang="ko-KR" dirty="0"/>
              <a:t>X^2 </a:t>
            </a:r>
            <a:r>
              <a:rPr lang="ko-KR" altLang="en-US" dirty="0"/>
              <a:t>이 커져서 결과적으로 </a:t>
            </a:r>
            <a:r>
              <a:rPr lang="ko-KR" altLang="en-US" dirty="0" err="1"/>
              <a:t>귀무가설을</a:t>
            </a:r>
            <a:r>
              <a:rPr lang="ko-KR" altLang="en-US" dirty="0"/>
              <a:t> 기각하는 증거가 더 강하게 된다</a:t>
            </a:r>
            <a:endParaRPr lang="en-US" altLang="ko-KR" dirty="0"/>
          </a:p>
          <a:p>
            <a:r>
              <a:rPr lang="en-US" altLang="ko-KR" dirty="0"/>
              <a:t>X^2</a:t>
            </a:r>
            <a:r>
              <a:rPr lang="ko-KR" altLang="en-US" dirty="0"/>
              <a:t>값이 클수록 </a:t>
            </a:r>
            <a:r>
              <a:rPr lang="ko-KR" altLang="en-US" dirty="0" err="1"/>
              <a:t>귀무가설과</a:t>
            </a:r>
            <a:r>
              <a:rPr lang="en-US" altLang="ko-KR" dirty="0"/>
              <a:t> </a:t>
            </a:r>
            <a:r>
              <a:rPr lang="ko-KR" altLang="en-US" dirty="0"/>
              <a:t>더 모순되기 때문에 여기서 </a:t>
            </a:r>
            <a:r>
              <a:rPr lang="en-US" altLang="ko-KR" dirty="0"/>
              <a:t>p</a:t>
            </a:r>
            <a:r>
              <a:rPr lang="ko-KR" altLang="en-US" dirty="0"/>
              <a:t>값은 </a:t>
            </a:r>
            <a:r>
              <a:rPr lang="ko-KR" altLang="en-US" dirty="0" err="1"/>
              <a:t>귀무가설하에서의</a:t>
            </a:r>
            <a:r>
              <a:rPr lang="ko-KR" altLang="en-US" dirty="0"/>
              <a:t> </a:t>
            </a:r>
            <a:r>
              <a:rPr lang="en-US" altLang="ko-KR" dirty="0"/>
              <a:t>X^2</a:t>
            </a:r>
            <a:r>
              <a:rPr lang="ko-KR" altLang="en-US" dirty="0"/>
              <a:t>의 </a:t>
            </a:r>
            <a:r>
              <a:rPr lang="ko-KR" altLang="en-US" dirty="0" err="1"/>
              <a:t>관측값보다</a:t>
            </a:r>
            <a:r>
              <a:rPr lang="ko-KR" altLang="en-US" dirty="0"/>
              <a:t> 더 큰 값을 가질 확률로</a:t>
            </a:r>
            <a:r>
              <a:rPr lang="en-US" altLang="ko-KR" dirty="0"/>
              <a:t>, </a:t>
            </a:r>
            <a:r>
              <a:rPr lang="ko-KR" altLang="en-US" dirty="0"/>
              <a:t>오른쪽 꼬리들의 확률이다</a:t>
            </a:r>
            <a:r>
              <a:rPr lang="en-US" altLang="ko-KR" dirty="0"/>
              <a:t>,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7EF20-C05C-411E-8A7D-BAEBF716FDB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42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보면 </a:t>
            </a:r>
            <a:r>
              <a:rPr lang="en-US" altLang="ko-KR" dirty="0"/>
              <a:t>-2 </a:t>
            </a:r>
            <a:r>
              <a:rPr lang="ko-KR" altLang="en-US" dirty="0"/>
              <a:t>때문에 음수 나오지 않을까 싶은데 </a:t>
            </a:r>
            <a:r>
              <a:rPr lang="ko-KR" altLang="en-US" dirty="0" err="1"/>
              <a:t>귀무가설이</a:t>
            </a:r>
            <a:r>
              <a:rPr lang="ko-KR" altLang="en-US" dirty="0"/>
              <a:t> 거짓인 경우 괄호 안의 값</a:t>
            </a:r>
            <a:r>
              <a:rPr lang="en-US" altLang="ko-KR" dirty="0"/>
              <a:t>(</a:t>
            </a:r>
            <a:r>
              <a:rPr lang="ko-KR" altLang="en-US" dirty="0" err="1"/>
              <a:t>최대가능도비</a:t>
            </a:r>
            <a:r>
              <a:rPr lang="en-US" altLang="ko-KR" dirty="0"/>
              <a:t>)</a:t>
            </a:r>
            <a:r>
              <a:rPr lang="ko-KR" altLang="en-US" dirty="0"/>
              <a:t>는</a:t>
            </a:r>
            <a:r>
              <a:rPr lang="en-US" altLang="ko-KR" dirty="0"/>
              <a:t> 1</a:t>
            </a:r>
            <a:r>
              <a:rPr lang="ko-KR" altLang="en-US" dirty="0"/>
              <a:t>보다 무지 작아지니까 로그 변환한 값은 음수가 됨</a:t>
            </a:r>
            <a:endParaRPr lang="en-US" altLang="ko-KR" dirty="0"/>
          </a:p>
          <a:p>
            <a:r>
              <a:rPr lang="ko-KR" altLang="en-US" dirty="0"/>
              <a:t>거기에서 </a:t>
            </a:r>
            <a:r>
              <a:rPr lang="en-US" altLang="ko-KR" dirty="0"/>
              <a:t>-2</a:t>
            </a:r>
            <a:r>
              <a:rPr lang="ko-KR" altLang="en-US" dirty="0"/>
              <a:t>를 곱해주면 큰 </a:t>
            </a:r>
            <a:r>
              <a:rPr lang="ko-KR" altLang="en-US" dirty="0" err="1"/>
              <a:t>양수값을</a:t>
            </a:r>
            <a:r>
              <a:rPr lang="ko-KR" altLang="en-US" dirty="0"/>
              <a:t> 갖게 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화살표</a:t>
            </a:r>
            <a:r>
              <a:rPr lang="en-US" altLang="ko-KR" dirty="0"/>
              <a:t>) </a:t>
            </a:r>
            <a:r>
              <a:rPr lang="ko-KR" altLang="en-US" dirty="0"/>
              <a:t>는 다항분포를 가정했을 때 </a:t>
            </a:r>
            <a:r>
              <a:rPr lang="ko-KR" altLang="en-US" dirty="0" err="1"/>
              <a:t>가능도함수의</a:t>
            </a:r>
            <a:r>
              <a:rPr lang="ko-KR" altLang="en-US" dirty="0"/>
              <a:t> </a:t>
            </a:r>
            <a:r>
              <a:rPr lang="en-US" altLang="ko-KR" dirty="0"/>
              <a:t>2*2</a:t>
            </a:r>
            <a:r>
              <a:rPr lang="ko-KR" altLang="en-US" dirty="0" err="1"/>
              <a:t>분할표</a:t>
            </a:r>
            <a:r>
              <a:rPr lang="en-US" altLang="ko-KR" dirty="0"/>
              <a:t>(2</a:t>
            </a:r>
            <a:r>
              <a:rPr lang="ko-KR" altLang="en-US" dirty="0"/>
              <a:t>차원 </a:t>
            </a:r>
            <a:r>
              <a:rPr lang="ko-KR" altLang="en-US" dirty="0" err="1"/>
              <a:t>분할표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검정통계량은</a:t>
            </a:r>
            <a:r>
              <a:rPr lang="ko-KR" altLang="en-US" dirty="0"/>
              <a:t> 요렇게 정리가 되는데 </a:t>
            </a:r>
            <a:r>
              <a:rPr lang="ko-KR" altLang="en-US" dirty="0" err="1"/>
              <a:t>호옥시나</a:t>
            </a:r>
            <a:r>
              <a:rPr lang="ko-KR" altLang="en-US" dirty="0"/>
              <a:t> 정리가 필요한 자는 나에게 </a:t>
            </a:r>
            <a:r>
              <a:rPr lang="ko-KR" altLang="en-US" dirty="0" err="1"/>
              <a:t>말할지어다</a:t>
            </a:r>
            <a:endParaRPr lang="en-US" altLang="ko-KR" dirty="0"/>
          </a:p>
          <a:p>
            <a:r>
              <a:rPr lang="ko-KR" altLang="en-US" dirty="0"/>
              <a:t>그런데 이 식은 아마 </a:t>
            </a:r>
            <a:r>
              <a:rPr lang="ko-KR" altLang="en-US" dirty="0" err="1"/>
              <a:t>다음번</a:t>
            </a:r>
            <a:r>
              <a:rPr lang="ko-KR" altLang="en-US" dirty="0"/>
              <a:t> 세션 듣고 나면 도리어 </a:t>
            </a:r>
            <a:r>
              <a:rPr lang="ko-KR" altLang="en-US" dirty="0" err="1"/>
              <a:t>아다리가</a:t>
            </a:r>
            <a:r>
              <a:rPr lang="ko-KR" altLang="en-US" dirty="0"/>
              <a:t> 맞아가면서 이해가 될 부분들이라 굳이 </a:t>
            </a:r>
            <a:r>
              <a:rPr lang="ko-KR" altLang="en-US" dirty="0" err="1"/>
              <a:t>어거지로</a:t>
            </a:r>
            <a:r>
              <a:rPr lang="ko-KR" altLang="en-US" dirty="0"/>
              <a:t> 생각하지 않아도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그냥 </a:t>
            </a:r>
            <a:r>
              <a:rPr lang="en-US" altLang="ko-KR" dirty="0"/>
              <a:t>likelihood ratio</a:t>
            </a:r>
            <a:r>
              <a:rPr lang="ko-KR" altLang="en-US" dirty="0"/>
              <a:t> </a:t>
            </a:r>
            <a:r>
              <a:rPr lang="ko-KR" altLang="en-US" dirty="0" err="1"/>
              <a:t>가능도비로</a:t>
            </a:r>
            <a:r>
              <a:rPr lang="ko-KR" altLang="en-US" dirty="0"/>
              <a:t> 했을 때도 표본크기가 좀 크면 근사적으로 </a:t>
            </a:r>
            <a:r>
              <a:rPr lang="ko-KR" altLang="en-US" dirty="0" err="1"/>
              <a:t>카이제곱분포를</a:t>
            </a:r>
            <a:r>
              <a:rPr lang="ko-KR" altLang="en-US" dirty="0"/>
              <a:t> 따른다</a:t>
            </a:r>
            <a:r>
              <a:rPr lang="en-US" altLang="ko-KR" dirty="0"/>
              <a:t>. </a:t>
            </a:r>
            <a:r>
              <a:rPr lang="ko-KR" altLang="en-US" dirty="0"/>
              <a:t>이정도만 가지고 가면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7EF20-C05C-411E-8A7D-BAEBF716FDB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596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독립성이 만족되면 주변확률로부터 결합확률을 구할 수 있음</a:t>
            </a:r>
            <a:r>
              <a:rPr lang="en-US" altLang="ko-KR" dirty="0"/>
              <a:t> (H0)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ko-KR" altLang="en-US" dirty="0" err="1"/>
              <a:t>귀무가설</a:t>
            </a:r>
            <a:r>
              <a:rPr lang="en-US" altLang="ko-KR" dirty="0"/>
              <a:t> </a:t>
            </a:r>
            <a:r>
              <a:rPr lang="ko-KR" altLang="en-US" dirty="0"/>
              <a:t>검정위해 </a:t>
            </a:r>
            <a:r>
              <a:rPr lang="ko-KR" altLang="en-US" dirty="0" err="1"/>
              <a:t>기대도수를</a:t>
            </a:r>
            <a:r>
              <a:rPr lang="ko-KR" altLang="en-US" dirty="0"/>
              <a:t> 저거 쓰고</a:t>
            </a:r>
            <a:endParaRPr lang="en-US" altLang="ko-KR" dirty="0"/>
          </a:p>
          <a:p>
            <a:r>
              <a:rPr lang="ko-KR" altLang="en-US" dirty="0"/>
              <a:t>이 때 </a:t>
            </a:r>
            <a:r>
              <a:rPr lang="en-US" altLang="ko-KR" dirty="0" err="1"/>
              <a:t>mu_ij</a:t>
            </a:r>
            <a:r>
              <a:rPr lang="ko-KR" altLang="en-US" dirty="0"/>
              <a:t>는 독립성 가정하에서 </a:t>
            </a:r>
            <a:r>
              <a:rPr lang="en-US" altLang="ko-KR" dirty="0" err="1"/>
              <a:t>n_ij</a:t>
            </a:r>
            <a:r>
              <a:rPr lang="ko-KR" altLang="en-US" dirty="0"/>
              <a:t>의 </a:t>
            </a:r>
            <a:r>
              <a:rPr lang="ko-KR" altLang="en-US" dirty="0" err="1"/>
              <a:t>기댓값임</a:t>
            </a:r>
            <a:r>
              <a:rPr lang="en-US" altLang="ko-KR" dirty="0"/>
              <a:t>! </a:t>
            </a:r>
            <a:r>
              <a:rPr lang="ko-KR" altLang="en-US" dirty="0"/>
              <a:t>근데 </a:t>
            </a:r>
            <a:r>
              <a:rPr lang="en-US" altLang="ko-KR" dirty="0" err="1"/>
              <a:t>mu_ij</a:t>
            </a:r>
            <a:r>
              <a:rPr lang="ko-KR" altLang="en-US" dirty="0"/>
              <a:t>는 우리가 영원히 알 수 없지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n</a:t>
            </a:r>
            <a:r>
              <a:rPr lang="ko-KR" altLang="en-US" dirty="0"/>
              <a:t>이라는 샘플을 갖고 거기서 얻은 </a:t>
            </a:r>
            <a:r>
              <a:rPr lang="en-US" altLang="ko-KR" dirty="0"/>
              <a:t>p</a:t>
            </a:r>
            <a:r>
              <a:rPr lang="ko-KR" altLang="en-US" dirty="0"/>
              <a:t>를 추정치로 쓰는 거고 그 </a:t>
            </a:r>
            <a:r>
              <a:rPr lang="en-US" altLang="ko-KR" dirty="0"/>
              <a:t>p</a:t>
            </a:r>
            <a:r>
              <a:rPr lang="ko-KR" altLang="en-US" dirty="0"/>
              <a:t>는 곧 전체 </a:t>
            </a:r>
            <a:r>
              <a:rPr lang="en-US" altLang="ko-KR" dirty="0"/>
              <a:t>n</a:t>
            </a:r>
            <a:r>
              <a:rPr lang="ko-KR" altLang="en-US" dirty="0"/>
              <a:t>에서의 각</a:t>
            </a:r>
            <a:r>
              <a:rPr lang="en-US" altLang="ko-KR" dirty="0"/>
              <a:t> </a:t>
            </a:r>
            <a:r>
              <a:rPr lang="ko-KR" altLang="en-US" dirty="0"/>
              <a:t>행 </a:t>
            </a:r>
            <a:r>
              <a:rPr lang="en-US" altLang="ko-KR" dirty="0"/>
              <a:t>/ </a:t>
            </a:r>
            <a:r>
              <a:rPr lang="ko-KR" altLang="en-US" dirty="0"/>
              <a:t>열 들의 비율인 거겠지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우리가 실제로 대입하는 값은</a:t>
            </a:r>
            <a:r>
              <a:rPr lang="en-US" altLang="ko-KR" dirty="0"/>
              <a:t> </a:t>
            </a:r>
            <a:r>
              <a:rPr lang="en-US" altLang="ko-KR" dirty="0" err="1"/>
              <a:t>pi_ij</a:t>
            </a:r>
            <a:r>
              <a:rPr lang="en-US" altLang="ko-KR" dirty="0"/>
              <a:t> </a:t>
            </a:r>
            <a:r>
              <a:rPr lang="ko-KR" altLang="en-US" dirty="0"/>
              <a:t>도 아닌 </a:t>
            </a:r>
            <a:r>
              <a:rPr lang="en-US" altLang="ko-KR" dirty="0" err="1"/>
              <a:t>mu_ij</a:t>
            </a:r>
            <a:r>
              <a:rPr lang="ko-KR" altLang="en-US" dirty="0"/>
              <a:t>도 아닌 </a:t>
            </a:r>
            <a:r>
              <a:rPr lang="en-US" altLang="ko-KR" dirty="0" err="1"/>
              <a:t>mu_hat_ij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들어가는 것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7EF20-C05C-411E-8A7D-BAEBF716FDB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304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앞에서 했던 </a:t>
            </a:r>
            <a:r>
              <a:rPr lang="ko-KR" altLang="en-US" dirty="0" err="1"/>
              <a:t>첫번째랑</a:t>
            </a:r>
            <a:r>
              <a:rPr lang="ko-KR" altLang="en-US" dirty="0"/>
              <a:t> 차이가 있다면</a:t>
            </a:r>
            <a:r>
              <a:rPr lang="en-US" altLang="ko-KR" dirty="0"/>
              <a:t>? </a:t>
            </a:r>
          </a:p>
          <a:p>
            <a:r>
              <a:rPr lang="en-US" altLang="ko-KR" dirty="0" err="1"/>
              <a:t>mu_ij</a:t>
            </a:r>
            <a:r>
              <a:rPr lang="ko-KR" altLang="en-US" dirty="0"/>
              <a:t>가 </a:t>
            </a:r>
            <a:r>
              <a:rPr lang="en-US" altLang="ko-KR" dirty="0" err="1"/>
              <a:t>mu_hat_ij</a:t>
            </a:r>
            <a:r>
              <a:rPr lang="ko-KR" altLang="en-US" dirty="0"/>
              <a:t>인 점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7EF20-C05C-411E-8A7D-BAEBF716FDB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1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7EF20-C05C-411E-8A7D-BAEBF716FDB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60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7EF20-C05C-411E-8A7D-BAEBF716FDB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622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아니 근데 어디서 장난질인가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이거 앞에서 봤는데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그거 맞음 같은 거임 </a:t>
            </a:r>
            <a:r>
              <a:rPr lang="en-US" altLang="ko-KR" dirty="0"/>
              <a:t>^0^</a:t>
            </a:r>
          </a:p>
          <a:p>
            <a:r>
              <a:rPr lang="ko-KR" altLang="en-US" dirty="0"/>
              <a:t>다른 점이라면 가설인데 가설만 다를 뿐 사용한 검정은 같은 것</a:t>
            </a:r>
            <a:endParaRPr lang="en-US" altLang="ko-KR" dirty="0"/>
          </a:p>
          <a:p>
            <a:r>
              <a:rPr lang="en-US" altLang="ko-KR" dirty="0"/>
              <a:t>===========</a:t>
            </a:r>
          </a:p>
          <a:p>
            <a:r>
              <a:rPr lang="ko-KR" altLang="en-US" dirty="0"/>
              <a:t>아까 썼던 </a:t>
            </a:r>
            <a:r>
              <a:rPr lang="en-US" altLang="ko-KR" dirty="0"/>
              <a:t>party </a:t>
            </a:r>
            <a:r>
              <a:rPr lang="ko-KR" altLang="en-US" dirty="0"/>
              <a:t>데이터 </a:t>
            </a:r>
            <a:r>
              <a:rPr lang="ko-KR" altLang="en-US" dirty="0" err="1"/>
              <a:t>끌고와서</a:t>
            </a:r>
            <a:r>
              <a:rPr lang="ko-KR" altLang="en-US" dirty="0"/>
              <a:t> 가설 설명하자면 남성과 여성이 각 정당을 지지하는 비율이 서로 동일하다는 것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27EF20-C05C-411E-8A7D-BAEBF716FDB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43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documentation.org/packages/stats4/versions/3.6.2/topics/ml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3.wdp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9.png"/><Relationship Id="rId7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5.wdp"/><Relationship Id="rId10" Type="http://schemas.microsoft.com/office/2007/relationships/hdphoto" Target="../media/hdphoto4.wdp"/><Relationship Id="rId4" Type="http://schemas.openxmlformats.org/officeDocument/2006/relationships/image" Target="../media/image60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8.wdp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1622" y="2240620"/>
            <a:ext cx="72087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4</a:t>
            </a:r>
            <a:r>
              <a:rPr lang="ko-KR" altLang="en-US" sz="4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조</a:t>
            </a:r>
            <a:endParaRPr lang="en-US" altLang="ko-KR" sz="4000" b="1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ctr"/>
            <a:r>
              <a:rPr lang="ko-KR" altLang="en-US" sz="4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로지스틱 모형</a:t>
            </a:r>
            <a:endParaRPr lang="en-US" altLang="ko-KR" sz="4800" b="1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ctr"/>
            <a:r>
              <a:rPr lang="en-US" altLang="ko-KR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(MLE &amp; </a:t>
            </a:r>
            <a:r>
              <a:rPr lang="ko-KR" altLang="en-US" sz="28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en-US" altLang="ko-KR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sz="28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&amp;</a:t>
            </a:r>
            <a:r>
              <a:rPr lang="ko-KR" altLang="en-US" sz="28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카이제곱</a:t>
            </a: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검정 </a:t>
            </a:r>
            <a:r>
              <a:rPr lang="en-US" altLang="ko-KR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BB8A-63B0-485D-AE1B-A13D76390B17}"/>
              </a:ext>
            </a:extLst>
          </p:cNvPr>
          <p:cNvSpPr txBox="1"/>
          <p:nvPr/>
        </p:nvSpPr>
        <p:spPr>
          <a:xfrm>
            <a:off x="8815526" y="6117120"/>
            <a:ext cx="337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김현주 박지은 김봉석 오민석</a:t>
            </a:r>
          </a:p>
        </p:txBody>
      </p:sp>
    </p:spTree>
    <p:extLst>
      <p:ext uri="{BB962C8B-B14F-4D97-AF65-F5344CB8AC3E}">
        <p14:creationId xmlns:p14="http://schemas.microsoft.com/office/powerpoint/2010/main" val="317804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86215" y="956175"/>
            <a:ext cx="819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..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그래서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예제로 알아 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3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D6FCB1-4309-415C-B71B-E084C998E02E}"/>
              </a:ext>
            </a:extLst>
          </p:cNvPr>
          <p:cNvSpPr/>
          <p:nvPr/>
        </p:nvSpPr>
        <p:spPr>
          <a:xfrm>
            <a:off x="546611" y="1604516"/>
            <a:ext cx="97448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우리가 목격한 사건이 </a:t>
            </a:r>
            <a:r>
              <a:rPr lang="ko-KR" altLang="en-US" sz="24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확률적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으로 일어난 사건으로 생각한다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  <a:p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즉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우리가 구슬을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10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번 꺼냈을 때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4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개의 검은 구슬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6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개의 흰 구슬을 목격할 확률은 얼마인가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FE82C4-A97C-42C5-89EB-F0A11859F2A3}"/>
              </a:ext>
            </a:extLst>
          </p:cNvPr>
          <p:cNvSpPr/>
          <p:nvPr/>
        </p:nvSpPr>
        <p:spPr>
          <a:xfrm>
            <a:off x="546611" y="2899188"/>
            <a:ext cx="877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가정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첫 번째 구슬을 꺼낸 사건이 두 번째 구슬을 꺼낼 때 영향을 끼치지 않을 것이다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776A84-0766-4502-A397-80457ED1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15" y="3589481"/>
            <a:ext cx="6383792" cy="238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3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819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..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그래서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예제로 알아 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3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CD71150-F69A-4549-BC51-A6196AD0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6" y="2135765"/>
            <a:ext cx="5343525" cy="2981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4ABCE4-8D95-4A8A-B48D-57EE6B3F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28" y="2089975"/>
            <a:ext cx="2276475" cy="19526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E6B035-E127-49DD-9293-6F27B20BB4E0}"/>
              </a:ext>
            </a:extLst>
          </p:cNvPr>
          <p:cNvSpPr/>
          <p:nvPr/>
        </p:nvSpPr>
        <p:spPr>
          <a:xfrm>
            <a:off x="676145" y="1432150"/>
            <a:ext cx="375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생각해 보니 깐 경우의 수가 좀 많네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0CDA36-E6A1-4CF3-8FBF-19227B96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10573"/>
            <a:ext cx="5879379" cy="9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0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819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..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그래서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예제로 알아 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3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91C97A-5560-44AF-920E-83285A221771}"/>
              </a:ext>
            </a:extLst>
          </p:cNvPr>
          <p:cNvSpPr/>
          <p:nvPr/>
        </p:nvSpPr>
        <p:spPr>
          <a:xfrm>
            <a:off x="469327" y="1514476"/>
            <a:ext cx="3328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그래서 그 다음에 어떻게 하지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또 다른 예제를 들어 봅시다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</a:p>
        </p:txBody>
      </p:sp>
      <p:pic>
        <p:nvPicPr>
          <p:cNvPr id="2050" name="Picture 2" descr="회사 팀 일러스트에 대한 이미지 검색결과">
            <a:extLst>
              <a:ext uri="{FF2B5EF4-FFF2-40B4-BE49-F238E27FC236}">
                <a16:creationId xmlns:a16="http://schemas.microsoft.com/office/drawing/2014/main" id="{F5AF565A-46BC-4DDF-90FE-4EC195C50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7" y="2145806"/>
            <a:ext cx="4019546" cy="45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CEDBB5-F308-44A2-B2CD-24AD0555357E}"/>
              </a:ext>
            </a:extLst>
          </p:cNvPr>
          <p:cNvSpPr/>
          <p:nvPr/>
        </p:nvSpPr>
        <p:spPr>
          <a:xfrm>
            <a:off x="4181987" y="1716058"/>
            <a:ext cx="7968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팀장님은 최근에 같은 팀 남녀 사원이 카페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영화관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식당에서 함께 있는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것을 보게 되었습니다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 “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내가 세번이나 봤으니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자주 만나는 사이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인가봐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＂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E4B73F-BB2D-441D-BBBE-6759BCADCC83}"/>
              </a:ext>
            </a:extLst>
          </p:cNvPr>
          <p:cNvSpPr/>
          <p:nvPr/>
        </p:nvSpPr>
        <p:spPr>
          <a:xfrm>
            <a:off x="4181987" y="2789502"/>
            <a:ext cx="7245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왜 그렇게 생각했을 까요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</a:t>
            </a:r>
          </a:p>
          <a:p>
            <a:pPr marL="342900" indent="-342900"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그들의 데이트는 흔한 일이므로 본인이 목격 할 수 있었다고 생각했다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신이 나에게만 특별하게 때를 맞추어 보여 줄리 없다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B710B1-979F-4CE5-894D-45A2C8AD2CF1}"/>
              </a:ext>
            </a:extLst>
          </p:cNvPr>
          <p:cNvSpPr/>
          <p:nvPr/>
        </p:nvSpPr>
        <p:spPr>
          <a:xfrm>
            <a:off x="4292843" y="4047904"/>
            <a:ext cx="62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즉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  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흔한 사건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=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빈도가 높은 사건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=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발생확률이 높은 사건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8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22119" y="0"/>
            <a:ext cx="1383739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3590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3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0CDA36-E6A1-4CF3-8FBF-19227B96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73" y="1724309"/>
            <a:ext cx="5879379" cy="9215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9DA4AF-04CF-40D0-AAC1-E70CA6350F92}"/>
              </a:ext>
            </a:extLst>
          </p:cNvPr>
          <p:cNvSpPr/>
          <p:nvPr/>
        </p:nvSpPr>
        <p:spPr>
          <a:xfrm>
            <a:off x="1284840" y="2896584"/>
            <a:ext cx="7130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목격한 사건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  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흔한 사건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=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빈도가 높은 사건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=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발생확률이 높은 사건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C267A4-D468-4C7C-A2FA-06DFE188D5A2}"/>
              </a:ext>
            </a:extLst>
          </p:cNvPr>
          <p:cNvSpPr/>
          <p:nvPr/>
        </p:nvSpPr>
        <p:spPr>
          <a:xfrm>
            <a:off x="881295" y="5142299"/>
            <a:ext cx="11721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항아리 안의 구성 상태를 의미하는 </a:t>
            </a:r>
            <a:r>
              <a:rPr lang="en-US" altLang="ko-KR" sz="20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P*</a:t>
            </a:r>
            <a:r>
              <a:rPr lang="ko-KR" altLang="en-US" sz="20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는 </a:t>
            </a:r>
            <a:endParaRPr lang="en-US" altLang="ko-KR" sz="2000" u="sng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sz="20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우리가 목격한 사건들이 발생할 확률을 가장  높게 만드는 </a:t>
            </a:r>
            <a:r>
              <a:rPr lang="en-US" altLang="ko-KR" sz="20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P</a:t>
            </a:r>
            <a:r>
              <a:rPr lang="ko-KR" altLang="en-US" sz="20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이다</a:t>
            </a:r>
            <a:r>
              <a:rPr lang="en-US" altLang="ko-KR" sz="20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DE0B6A-3BA1-46E5-8230-B2B0226C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40" y="3822446"/>
            <a:ext cx="69437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22119" y="0"/>
            <a:ext cx="1383739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3590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3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C267A4-D468-4C7C-A2FA-06DFE188D5A2}"/>
              </a:ext>
            </a:extLst>
          </p:cNvPr>
          <p:cNvSpPr/>
          <p:nvPr/>
        </p:nvSpPr>
        <p:spPr>
          <a:xfrm>
            <a:off x="8419413" y="2016175"/>
            <a:ext cx="1837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어떻게 찾는데 </a:t>
            </a:r>
            <a:r>
              <a:rPr lang="en-US" altLang="ko-KR" sz="20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DE0B6A-3BA1-46E5-8230-B2B0226C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85" y="1733994"/>
            <a:ext cx="6943725" cy="1095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50DD0E-802D-466D-A891-79288331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85" y="2874062"/>
            <a:ext cx="7003067" cy="28527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D86E7-3019-4EB9-839C-F0BA8A73CFB3}"/>
              </a:ext>
            </a:extLst>
          </p:cNvPr>
          <p:cNvSpPr/>
          <p:nvPr/>
        </p:nvSpPr>
        <p:spPr>
          <a:xfrm>
            <a:off x="8419413" y="2674007"/>
            <a:ext cx="30016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로그를 씌우자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1.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미분이 편하다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2.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분리가 된다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3.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간단해 진다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640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22119" y="0"/>
            <a:ext cx="1383739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3590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3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A43C05-D5A5-4576-8A33-E2704B12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00" y="2368307"/>
            <a:ext cx="9323294" cy="3782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E133C5-90FB-4015-BCF4-5176BA69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4" y="1468269"/>
            <a:ext cx="5473687" cy="8634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275935-57B9-41D3-851C-6259CF247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01" y="2208559"/>
            <a:ext cx="4303614" cy="3941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3F3806-CFCF-42F5-A766-5B58D18EC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615" y="2331745"/>
            <a:ext cx="4573714" cy="37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22119" y="0"/>
            <a:ext cx="1383739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3590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3 </a:t>
            </a:r>
          </a:p>
        </p:txBody>
      </p:sp>
      <p:pic>
        <p:nvPicPr>
          <p:cNvPr id="14" name="Picture 2" descr="면접 일러스트에 대한 이미지 검색결과">
            <a:extLst>
              <a:ext uri="{FF2B5EF4-FFF2-40B4-BE49-F238E27FC236}">
                <a16:creationId xmlns:a16="http://schemas.microsoft.com/office/drawing/2014/main" id="{44C0BCFE-9437-44FB-A1CA-6CB6A66C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5" y="1667635"/>
            <a:ext cx="3972316" cy="28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EF2AB437-6C1F-4F23-A482-ECB4971B91FF}"/>
              </a:ext>
            </a:extLst>
          </p:cNvPr>
          <p:cNvSpPr/>
          <p:nvPr/>
        </p:nvSpPr>
        <p:spPr>
          <a:xfrm>
            <a:off x="4457751" y="1667635"/>
            <a:ext cx="1954351" cy="923924"/>
          </a:xfrm>
          <a:prstGeom prst="wedgeEllipseCallout">
            <a:avLst>
              <a:gd name="adj1" fmla="val -73232"/>
              <a:gd name="adj2" fmla="val 837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이렇게 되어서 그렇습니다</a:t>
            </a:r>
            <a:r>
              <a:rPr lang="en-US" altLang="ko-KR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A47863C2-F34F-4D6F-BA84-0D641AEF5775}"/>
              </a:ext>
            </a:extLst>
          </p:cNvPr>
          <p:cNvSpPr/>
          <p:nvPr/>
        </p:nvSpPr>
        <p:spPr>
          <a:xfrm>
            <a:off x="304802" y="1432101"/>
            <a:ext cx="1807554" cy="923924"/>
          </a:xfrm>
          <a:prstGeom prst="wedgeEllipseCallout">
            <a:avLst>
              <a:gd name="adj1" fmla="val 58152"/>
              <a:gd name="adj2" fmla="val 337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합격</a:t>
            </a:r>
            <a:r>
              <a:rPr lang="en-US" altLang="ko-KR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!!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C31C1-94D0-4CD9-BC9C-03EF1F815BB4}"/>
              </a:ext>
            </a:extLst>
          </p:cNvPr>
          <p:cNvSpPr txBox="1"/>
          <p:nvPr/>
        </p:nvSpPr>
        <p:spPr>
          <a:xfrm>
            <a:off x="7114173" y="2076885"/>
            <a:ext cx="214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867591-3509-45DC-948E-CFC8AFA91A3A}"/>
              </a:ext>
            </a:extLst>
          </p:cNvPr>
          <p:cNvSpPr/>
          <p:nvPr/>
        </p:nvSpPr>
        <p:spPr>
          <a:xfrm>
            <a:off x="2292989" y="1432101"/>
            <a:ext cx="85375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정리 하자면</a:t>
            </a:r>
            <a:r>
              <a:rPr lang="en-US" altLang="ko-KR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추정법은</a:t>
            </a:r>
            <a:r>
              <a:rPr lang="en-US" altLang="ko-KR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</a:t>
            </a:r>
          </a:p>
          <a:p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1.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모델을 설정한다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  <a:p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2.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 모델에서 본인이 목격한 사건들의 발생확률 식을 설정한다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우도 함수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).</a:t>
            </a:r>
          </a:p>
          <a:p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3.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 확률을 최대로 높이는 모델 변수를 구한다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우도 함수를 최대화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</a:p>
          <a:p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 방법론이 말이 되는 것은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당신만 특별하게 목격 했을 리가 없다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아마도 그것은 흔한 일일 것이고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“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발생확률이 높은 사건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＂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이라고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해석하는 것이 합당하기 때문이다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그렇기 때문에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당신이 목격한 사건의 발생확률을 최대로 높이는 모델 변수를 찾아라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72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22119" y="0"/>
            <a:ext cx="1383739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R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 해보자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C31C1-94D0-4CD9-BC9C-03EF1F815BB4}"/>
              </a:ext>
            </a:extLst>
          </p:cNvPr>
          <p:cNvSpPr txBox="1"/>
          <p:nvPr/>
        </p:nvSpPr>
        <p:spPr>
          <a:xfrm>
            <a:off x="7114173" y="2076885"/>
            <a:ext cx="214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D7FBA5D-1A50-485D-A3B2-D73E72D414C5}"/>
                  </a:ext>
                </a:extLst>
              </p:cNvPr>
              <p:cNvSpPr/>
              <p:nvPr/>
            </p:nvSpPr>
            <p:spPr>
              <a:xfrm>
                <a:off x="371233" y="1369664"/>
                <a:ext cx="8646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동전 </a:t>
                </a:r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20</a:t>
                </a:r>
                <a:r>
                  <a:rPr lang="ko-KR" altLang="en-US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번을 던져서</a:t>
                </a:r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, 12</a:t>
                </a:r>
                <a:r>
                  <a:rPr lang="ko-KR" altLang="en-US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번의 앞면이 나왔다</a:t>
                </a:r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. 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maximum likelihood estimation </a:t>
                </a:r>
                <a:r>
                  <a:rPr lang="ko-KR" altLang="en-US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은 </a:t>
                </a:r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D7FBA5D-1A50-485D-A3B2-D73E72D41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33" y="1369664"/>
                <a:ext cx="86462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F1F29F2-B8B9-4342-AAEB-E5879A42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970" y="1783153"/>
            <a:ext cx="2370872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6AB98E-3B0F-4E23-AF68-49D999489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096" y="2219696"/>
            <a:ext cx="5771585" cy="8933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65D0BE-EACF-4F07-BE0A-ED71B7A26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969" y="3180248"/>
            <a:ext cx="4894131" cy="32225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CBBA77-6841-4C2E-AB00-DCD783111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68" y="2094862"/>
            <a:ext cx="5198931" cy="542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5B8BF3-DF5E-45FA-B584-C1AB64D4D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85" y="2821864"/>
            <a:ext cx="4696695" cy="35133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68E442-0A12-4CDE-81F2-356B10E35E4D}"/>
              </a:ext>
            </a:extLst>
          </p:cNvPr>
          <p:cNvSpPr/>
          <p:nvPr/>
        </p:nvSpPr>
        <p:spPr>
          <a:xfrm>
            <a:off x="8982595" y="3655442"/>
            <a:ext cx="45719" cy="22721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72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22119" y="0"/>
            <a:ext cx="1383739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R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 해보자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C31C1-94D0-4CD9-BC9C-03EF1F815BB4}"/>
              </a:ext>
            </a:extLst>
          </p:cNvPr>
          <p:cNvSpPr txBox="1"/>
          <p:nvPr/>
        </p:nvSpPr>
        <p:spPr>
          <a:xfrm>
            <a:off x="7114173" y="2076885"/>
            <a:ext cx="214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D7FBA5D-1A50-485D-A3B2-D73E72D414C5}"/>
                  </a:ext>
                </a:extLst>
              </p:cNvPr>
              <p:cNvSpPr/>
              <p:nvPr/>
            </p:nvSpPr>
            <p:spPr>
              <a:xfrm>
                <a:off x="371233" y="1236982"/>
                <a:ext cx="8646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동전 </a:t>
                </a:r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20</a:t>
                </a:r>
                <a:r>
                  <a:rPr lang="ko-KR" altLang="en-US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번을 던져서</a:t>
                </a:r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, 12</a:t>
                </a:r>
                <a:r>
                  <a:rPr lang="ko-KR" altLang="en-US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번의 앞면이 나왔다</a:t>
                </a:r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. 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maximum likelihood estimation </a:t>
                </a:r>
                <a:r>
                  <a:rPr lang="ko-KR" altLang="en-US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은 </a:t>
                </a:r>
                <a:r>
                  <a:rPr lang="en-US" altLang="ko-KR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D7FBA5D-1A50-485D-A3B2-D73E72D41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33" y="1236982"/>
                <a:ext cx="864627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F26A872-0231-4A1E-A6F7-C7846235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7" y="2072777"/>
            <a:ext cx="4872941" cy="84591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CB35AF-8220-4760-BD97-68C4B27C75DB}"/>
              </a:ext>
            </a:extLst>
          </p:cNvPr>
          <p:cNvSpPr/>
          <p:nvPr/>
        </p:nvSpPr>
        <p:spPr>
          <a:xfrm>
            <a:off x="304801" y="5035633"/>
            <a:ext cx="106329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*Note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여기서는 앞의 설명 예제와 다르게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“ negative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log-likelihood” function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을 세움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실제로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machine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learnin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과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deep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learnin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에서는 </a:t>
            </a:r>
            <a:r>
              <a:rPr lang="en-US" altLang="ko-KR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mle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방법을 많이 사용하며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log likelihood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를 많이 사용한다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대신 앞에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negative sign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을 추가해서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negative log likelihood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cost function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으로 사용되어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maximize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문제를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minimize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문제로 변환시킨다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840A08-D5CE-47F0-9538-5561264B9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20" y="1921403"/>
            <a:ext cx="4105275" cy="26765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5205D2-16E1-4829-B77F-33865B9A6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07" y="3166421"/>
            <a:ext cx="4858281" cy="58659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08FA7B3-CAA1-4A7D-8A04-8FCE2DA71AD8}"/>
              </a:ext>
            </a:extLst>
          </p:cNvPr>
          <p:cNvCxnSpPr>
            <a:cxnSpLocks/>
          </p:cNvCxnSpPr>
          <p:nvPr/>
        </p:nvCxnSpPr>
        <p:spPr>
          <a:xfrm>
            <a:off x="2962047" y="3614131"/>
            <a:ext cx="591128" cy="665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00D59E-D63A-4625-A035-12B217320B69}"/>
              </a:ext>
            </a:extLst>
          </p:cNvPr>
          <p:cNvCxnSpPr>
            <a:cxnSpLocks/>
          </p:cNvCxnSpPr>
          <p:nvPr/>
        </p:nvCxnSpPr>
        <p:spPr>
          <a:xfrm>
            <a:off x="2059323" y="3614131"/>
            <a:ext cx="0" cy="5865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0B8AFC9-D622-4081-8725-75A61F959D98}"/>
                  </a:ext>
                </a:extLst>
              </p:cNvPr>
              <p:cNvSpPr/>
              <p:nvPr/>
            </p:nvSpPr>
            <p:spPr>
              <a:xfrm>
                <a:off x="3226018" y="4279779"/>
                <a:ext cx="68480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200" i="1" dirty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관</m:t>
                    </m:r>
                  </m:oMath>
                </a14:m>
                <a:r>
                  <a:rPr lang="ko-KR" altLang="en-US" sz="1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측값</a:t>
                </a:r>
                <a:endParaRPr lang="en-US" altLang="ko-KR" sz="1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0B8AFC9-D622-4081-8725-75A61F959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018" y="4279779"/>
                <a:ext cx="6848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C10D3A4-647D-431F-85F1-2A297E125DFF}"/>
                  </a:ext>
                </a:extLst>
              </p:cNvPr>
              <p:cNvSpPr/>
              <p:nvPr/>
            </p:nvSpPr>
            <p:spPr>
              <a:xfrm>
                <a:off x="1645122" y="4242208"/>
                <a:ext cx="11849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최</m:t>
                    </m:r>
                  </m:oMath>
                </a14:m>
                <a:r>
                  <a:rPr lang="ko-KR" altLang="en-US" sz="1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적화할 함수</a:t>
                </a:r>
                <a:endParaRPr lang="en-US" altLang="ko-KR" sz="1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C10D3A4-647D-431F-85F1-2A297E125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122" y="4242208"/>
                <a:ext cx="118494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액자 26">
            <a:extLst>
              <a:ext uri="{FF2B5EF4-FFF2-40B4-BE49-F238E27FC236}">
                <a16:creationId xmlns:a16="http://schemas.microsoft.com/office/drawing/2014/main" id="{C8CCA07F-760B-44CD-87AA-FD9D42D9529E}"/>
              </a:ext>
            </a:extLst>
          </p:cNvPr>
          <p:cNvSpPr/>
          <p:nvPr/>
        </p:nvSpPr>
        <p:spPr>
          <a:xfrm>
            <a:off x="6614033" y="1858891"/>
            <a:ext cx="775855" cy="369332"/>
          </a:xfrm>
          <a:prstGeom prst="frame">
            <a:avLst>
              <a:gd name="adj1" fmla="val 99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88C01A0-E95D-4087-A5BC-C037F50B2EED}"/>
                  </a:ext>
                </a:extLst>
              </p:cNvPr>
              <p:cNvSpPr/>
              <p:nvPr/>
            </p:nvSpPr>
            <p:spPr>
              <a:xfrm>
                <a:off x="7256172" y="1655014"/>
                <a:ext cx="7777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MLE</m:t>
                    </m:r>
                    <m:r>
                      <a:rPr lang="en-US" altLang="ko-KR" sz="1200" b="0" i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en-US" altLang="ko-KR" sz="1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88C01A0-E95D-4087-A5BC-C037F50B2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172" y="1655014"/>
                <a:ext cx="77777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352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22119" y="0"/>
            <a:ext cx="1383739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R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 해보자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C31C1-94D0-4CD9-BC9C-03EF1F815BB4}"/>
              </a:ext>
            </a:extLst>
          </p:cNvPr>
          <p:cNvSpPr txBox="1"/>
          <p:nvPr/>
        </p:nvSpPr>
        <p:spPr>
          <a:xfrm>
            <a:off x="7114173" y="2076885"/>
            <a:ext cx="214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8912E-D372-4801-AECB-909441155B8F}"/>
              </a:ext>
            </a:extLst>
          </p:cNvPr>
          <p:cNvSpPr/>
          <p:nvPr/>
        </p:nvSpPr>
        <p:spPr>
          <a:xfrm>
            <a:off x="394624" y="1442203"/>
            <a:ext cx="6510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회귀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모수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추정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분포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모수를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넘어 회귀계수도 추정할 수 있다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  <a:r>
              <a:rPr lang="ko-KR" altLang="ko-KR" sz="1000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 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7FDE5-8A99-4720-A003-8C01C9A9C2AD}"/>
              </a:ext>
            </a:extLst>
          </p:cNvPr>
          <p:cNvSpPr/>
          <p:nvPr/>
        </p:nvSpPr>
        <p:spPr>
          <a:xfrm>
            <a:off x="6994561" y="1406210"/>
            <a:ext cx="3414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y=3+7x+</a:t>
            </a:r>
            <a:r>
              <a:rPr lang="el-GR" altLang="ko-KR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ϵ</a:t>
            </a:r>
            <a:r>
              <a:rPr lang="en-US" altLang="ko-KR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b="1" dirty="0" err="1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lm</a:t>
            </a:r>
            <a:r>
              <a:rPr lang="en-US" altLang="ko-KR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함수 사용</a:t>
            </a:r>
            <a:br>
              <a:rPr lang="el-GR" altLang="ko-KR" dirty="0">
                <a:latin typeface="DX경필고딕B" panose="02010606000101010101" pitchFamily="2" charset="-127"/>
                <a:ea typeface="DX경필고딕B" panose="02010606000101010101" pitchFamily="2" charset="-127"/>
              </a:rPr>
            </a:b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84A2D1-A77E-411D-805F-3467276C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88732"/>
            <a:ext cx="3575875" cy="18329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872D17-0D20-472F-96BF-EB3061E4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98846"/>
            <a:ext cx="3879933" cy="20339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A43D3C-7455-46D9-B930-2102AAB75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897" y="1855667"/>
            <a:ext cx="4933950" cy="11811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EA09140-F75A-4B0A-9D81-014A03D3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934" y="3237805"/>
            <a:ext cx="4075502" cy="33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95652" y="3230284"/>
            <a:ext cx="9328356" cy="553998"/>
            <a:chOff x="638175" y="3167389"/>
            <a:chExt cx="6527533" cy="553998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rPr>
                <a:t>MLE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rPr>
                <a:t>STEP1</a:t>
              </a:r>
              <a:endPara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966" y="3167389"/>
              <a:ext cx="1661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rPr>
                <a:t>Contingency table  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rPr>
                <a:t>STEP2</a:t>
              </a:r>
              <a:endPara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12178" y="3173706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rPr>
                <a:t>Odds ratio</a:t>
              </a:r>
            </a:p>
            <a:p>
              <a:pPr algn="ctr"/>
              <a:r>
                <a:rPr lang="en-US" altLang="ko-KR" sz="14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rPr>
                <a:t>STEP3</a:t>
              </a:r>
              <a:endParaRPr lang="ko-KR" altLang="en-US" sz="1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14758" y="3167389"/>
              <a:ext cx="1250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rPr>
                <a:t>카이제곱</a:t>
              </a:r>
              <a:r>
                <a:rPr lang="ko-KR" altLang="en-US" sz="1400" b="1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rPr>
                <a:t> 검정</a:t>
              </a:r>
              <a:endParaRPr lang="en-US" altLang="ko-KR" sz="1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rPr>
                <a:t>STEP4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27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777" y="133164"/>
            <a:ext cx="12038120" cy="6649375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R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 해보자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C31C1-94D0-4CD9-BC9C-03EF1F815BB4}"/>
              </a:ext>
            </a:extLst>
          </p:cNvPr>
          <p:cNvSpPr txBox="1"/>
          <p:nvPr/>
        </p:nvSpPr>
        <p:spPr>
          <a:xfrm>
            <a:off x="8085977" y="2183479"/>
            <a:ext cx="214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8912E-D372-4801-AECB-909441155B8F}"/>
              </a:ext>
            </a:extLst>
          </p:cNvPr>
          <p:cNvSpPr/>
          <p:nvPr/>
        </p:nvSpPr>
        <p:spPr>
          <a:xfrm>
            <a:off x="394624" y="1465087"/>
            <a:ext cx="6510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회귀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모수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추정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분포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모수를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넘어 회귀계수도 추정할 수 있다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  <a:r>
              <a:rPr lang="ko-KR" altLang="ko-KR" sz="1000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 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7FDE5-8A99-4720-A003-8C01C9A9C2AD}"/>
              </a:ext>
            </a:extLst>
          </p:cNvPr>
          <p:cNvSpPr/>
          <p:nvPr/>
        </p:nvSpPr>
        <p:spPr>
          <a:xfrm>
            <a:off x="6994562" y="1466467"/>
            <a:ext cx="4856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y=3+7x+</a:t>
            </a:r>
            <a:r>
              <a:rPr lang="el-GR" altLang="ko-KR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ϵ</a:t>
            </a:r>
            <a:r>
              <a:rPr lang="en-US" altLang="ko-KR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, stat4 </a:t>
            </a:r>
            <a:r>
              <a:rPr lang="ko-KR" altLang="en-US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패키지의 </a:t>
            </a:r>
            <a:r>
              <a:rPr lang="en-US" altLang="ko-KR" b="1" dirty="0" err="1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mle</a:t>
            </a:r>
            <a:r>
              <a:rPr lang="en-US" altLang="ko-KR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 </a:t>
            </a:r>
            <a:r>
              <a:rPr lang="ko-KR" altLang="en-US" b="1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함수 활용 </a:t>
            </a:r>
            <a:br>
              <a:rPr lang="el-GR" altLang="ko-KR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</a:br>
            <a:endParaRPr lang="ko-KR" altLang="en-US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AF9416-F495-4FDD-A72F-2BFEC969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5" y="2197738"/>
            <a:ext cx="7016441" cy="20511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4E70DC-6047-4B2E-9814-D5F12295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8" y="4635073"/>
            <a:ext cx="5931528" cy="14523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EEEB7A7-6E5E-45CE-A0C4-467110EB88D7}"/>
              </a:ext>
            </a:extLst>
          </p:cNvPr>
          <p:cNvSpPr/>
          <p:nvPr/>
        </p:nvSpPr>
        <p:spPr>
          <a:xfrm>
            <a:off x="5826126" y="6187735"/>
            <a:ext cx="6365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  <a:hlinkClick r:id="rId4"/>
              </a:rPr>
              <a:t>https</a:t>
            </a:r>
            <a:r>
              <a:rPr lang="en-US" altLang="ko-KR" sz="1600" dirty="0">
                <a:latin typeface="DX경필고딕B" panose="02010606000101010101" pitchFamily="2" charset="-127"/>
                <a:ea typeface="DX경필고딕B" panose="02010606000101010101" pitchFamily="2" charset="-127"/>
                <a:hlinkClick r:id="rId4"/>
              </a:rPr>
              <a:t>://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  <a:hlinkClick r:id="rId4"/>
              </a:rPr>
              <a:t>www.rdocumentation.org/packages/stats4/versions/3.6.2/topics/mle</a:t>
            </a:r>
            <a:endParaRPr lang="ko-KR" altLang="en-US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978778-6B99-4B09-9C21-E4563B4B85F9}"/>
              </a:ext>
            </a:extLst>
          </p:cNvPr>
          <p:cNvSpPr/>
          <p:nvPr/>
        </p:nvSpPr>
        <p:spPr>
          <a:xfrm>
            <a:off x="7185776" y="2314434"/>
            <a:ext cx="4856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앞서 했던 예제와 달리 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model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 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PDF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가 아니기 때문에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똑같이 진행 할 수는 없다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하지만 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residual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 정규분포를 따라야 하기 때문에 이점을 이용해서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우도 함수를 맞춰 준다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F8FAE4-B4C2-4304-B0EC-4416939147F9}"/>
              </a:ext>
            </a:extLst>
          </p:cNvPr>
          <p:cNvSpPr/>
          <p:nvPr/>
        </p:nvSpPr>
        <p:spPr>
          <a:xfrm>
            <a:off x="7315209" y="3485566"/>
            <a:ext cx="524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mle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함수는 내부적으로 </a:t>
            </a:r>
            <a:r>
              <a:rPr lang="en-US" altLang="ko-KR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optim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함수를 불러와</a:t>
            </a:r>
            <a:endParaRPr lang="en-US" altLang="ko-KR" sz="12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이를 최적화 해준다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63F5BE-5F59-4B7B-BCBB-217958A2C886}"/>
              </a:ext>
            </a:extLst>
          </p:cNvPr>
          <p:cNvSpPr/>
          <p:nvPr/>
        </p:nvSpPr>
        <p:spPr>
          <a:xfrm>
            <a:off x="6168596" y="5273311"/>
            <a:ext cx="5243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Lm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함수를 사용해 추정한 회귀식과 </a:t>
            </a:r>
            <a:endParaRPr lang="en-US" altLang="ko-KR" sz="12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얼추 맞는 모습을 보여준다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07768F-8481-4F45-9D7A-711D7F06E944}"/>
              </a:ext>
            </a:extLst>
          </p:cNvPr>
          <p:cNvSpPr/>
          <p:nvPr/>
        </p:nvSpPr>
        <p:spPr>
          <a:xfrm>
            <a:off x="5197636" y="6196013"/>
            <a:ext cx="524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*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참고 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80F0AF0-835D-483E-8EFC-AC7835336FF7}"/>
              </a:ext>
            </a:extLst>
          </p:cNvPr>
          <p:cNvSpPr/>
          <p:nvPr/>
        </p:nvSpPr>
        <p:spPr>
          <a:xfrm>
            <a:off x="237068" y="5654790"/>
            <a:ext cx="1959377" cy="393584"/>
          </a:xfrm>
          <a:prstGeom prst="frame">
            <a:avLst>
              <a:gd name="adj1" fmla="val 99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24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22119" y="0"/>
            <a:ext cx="13837392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R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 해보자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C31C1-94D0-4CD9-BC9C-03EF1F815BB4}"/>
              </a:ext>
            </a:extLst>
          </p:cNvPr>
          <p:cNvSpPr txBox="1"/>
          <p:nvPr/>
        </p:nvSpPr>
        <p:spPr>
          <a:xfrm>
            <a:off x="7114173" y="2076885"/>
            <a:ext cx="214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8912E-D372-4801-AECB-909441155B8F}"/>
              </a:ext>
            </a:extLst>
          </p:cNvPr>
          <p:cNvSpPr/>
          <p:nvPr/>
        </p:nvSpPr>
        <p:spPr>
          <a:xfrm>
            <a:off x="394624" y="1442203"/>
            <a:ext cx="894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그래서 지금까지 이걸 왜 했느냐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=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로지스틱 회귀를 이해하는데 필요한 밑바탕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계수 추정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ko-KR" sz="1000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 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107712-C51D-4C35-9262-72E94331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33" y="1811535"/>
            <a:ext cx="7709808" cy="4213345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F3123F9B-F9B3-4B87-871E-F49E2F71A023}"/>
              </a:ext>
            </a:extLst>
          </p:cNvPr>
          <p:cNvSpPr/>
          <p:nvPr/>
        </p:nvSpPr>
        <p:spPr>
          <a:xfrm>
            <a:off x="4971337" y="2605117"/>
            <a:ext cx="2142836" cy="420864"/>
          </a:xfrm>
          <a:prstGeom prst="frame">
            <a:avLst>
              <a:gd name="adj1" fmla="val 99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08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021" y="62144"/>
            <a:ext cx="12038121" cy="672927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9000" y="919613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R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 해보자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C31C1-94D0-4CD9-BC9C-03EF1F815BB4}"/>
              </a:ext>
            </a:extLst>
          </p:cNvPr>
          <p:cNvSpPr txBox="1"/>
          <p:nvPr/>
        </p:nvSpPr>
        <p:spPr>
          <a:xfrm>
            <a:off x="7114173" y="2076885"/>
            <a:ext cx="214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98912E-D372-4801-AECB-909441155B8F}"/>
              </a:ext>
            </a:extLst>
          </p:cNvPr>
          <p:cNvSpPr/>
          <p:nvPr/>
        </p:nvSpPr>
        <p:spPr>
          <a:xfrm>
            <a:off x="394624" y="1442203"/>
            <a:ext cx="894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그래서 지금까지 이걸 왜 했느냐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=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로지스틱 회귀를 이해하는데 필요한 밑바탕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계수 추정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ko-KR" sz="1000" dirty="0">
                <a:solidFill>
                  <a:srgbClr val="333333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 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0A4531-E897-4050-BBD3-58AECE1E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90" y="1897319"/>
            <a:ext cx="5191125" cy="42767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2A8D71-171A-4C66-AC18-D9A26D85A390}"/>
              </a:ext>
            </a:extLst>
          </p:cNvPr>
          <p:cNvSpPr/>
          <p:nvPr/>
        </p:nvSpPr>
        <p:spPr>
          <a:xfrm>
            <a:off x="6733374" y="5792691"/>
            <a:ext cx="5163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손으로 풀기 어렵다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다 컴퓨터가 알아서 해준다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원리만 이해 하자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49B418-CFB3-4BB7-9FDD-3AA9F2F9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1" y="2434089"/>
            <a:ext cx="6153777" cy="310683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7A34109C-27B0-4646-8C37-6A52A1677034}"/>
              </a:ext>
            </a:extLst>
          </p:cNvPr>
          <p:cNvSpPr/>
          <p:nvPr/>
        </p:nvSpPr>
        <p:spPr>
          <a:xfrm>
            <a:off x="1602556" y="3987508"/>
            <a:ext cx="1414021" cy="452486"/>
          </a:xfrm>
          <a:prstGeom prst="frame">
            <a:avLst>
              <a:gd name="adj1" fmla="val 83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58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55424" y="3075057"/>
            <a:ext cx="7554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GoudyOlSt BT" pitchFamily="2" charset="0"/>
                <a:ea typeface="Cambria Math" panose="02040503050406030204" pitchFamily="18" charset="0"/>
              </a:rPr>
              <a:t>Contingency table &amp; Odds ratio</a:t>
            </a:r>
          </a:p>
        </p:txBody>
      </p:sp>
    </p:spTree>
    <p:extLst>
      <p:ext uri="{BB962C8B-B14F-4D97-AF65-F5344CB8AC3E}">
        <p14:creationId xmlns:p14="http://schemas.microsoft.com/office/powerpoint/2010/main" val="1830469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분할표의 기본개념</a:t>
            </a:r>
            <a:endParaRPr lang="ko-KR" altLang="en-US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1DDE13-4DB3-4CD7-A85C-43886C1EEB64}"/>
              </a:ext>
            </a:extLst>
          </p:cNvPr>
          <p:cNvSpPr txBox="1"/>
          <p:nvPr/>
        </p:nvSpPr>
        <p:spPr>
          <a:xfrm>
            <a:off x="717173" y="1656817"/>
            <a:ext cx="9296839" cy="3829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r>
              <a:rPr lang="en-US" altLang="ko-KR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Contingency table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		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두 개의 범주형 변수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 X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		X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는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I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개의 수준과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Y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는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J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개의 수준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=&gt; IJ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범주형 변수들의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관찰도수를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정리한 표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칸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(cell):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변수들의 범주들의 조합의 결합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이차원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(two-way table):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두 개의 변수만을 분류한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삼차원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(three-way table):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세 변수를 분류한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endParaRPr lang="en-US" altLang="ko-KR" u="sng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다차원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(multi-way table):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세 개 이상의 변수들에 대하여 분류한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endParaRPr lang="en-US" altLang="ko-KR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58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2 X 2 </a:t>
            </a:r>
            <a:r>
              <a:rPr lang="ko-KR" altLang="en-US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endParaRPr lang="ko-KR" altLang="en-US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61DDE13-4DB3-4CD7-A85C-43886C1EEB64}"/>
                  </a:ext>
                </a:extLst>
              </p:cNvPr>
              <p:cNvSpPr txBox="1"/>
              <p:nvPr/>
            </p:nvSpPr>
            <p:spPr>
              <a:xfrm>
                <a:off x="875765" y="4331438"/>
                <a:ext cx="3505979" cy="1401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관측빈도 </a:t>
                </a: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DX경필고딕B" panose="02010606000101010101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DX경필고딕B" panose="02010606000101010101" pitchFamily="2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DX경필고딕B" panose="02010606000101010101" pitchFamily="2" charset="-127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ko-KR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DX경필고딕B" panose="02010606000101010101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DX경필고딕B" panose="02010606000101010101" pitchFamily="2" charset="-127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DX경필고딕B" panose="02010606000101010101" pitchFamily="2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= cell </a:t>
                </a:r>
                <a:r>
                  <a:rPr lang="ko-KR" altLang="en-US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빈도 </a:t>
                </a: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for X = </a:t>
                </a:r>
                <a:r>
                  <a:rPr lang="en-US" altLang="ko-KR" dirty="0" err="1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i</a:t>
                </a: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, Y = j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=</m:t>
                        </m:r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e>
                    </m:nary>
                  </m:oMath>
                </a14:m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61DDE13-4DB3-4CD7-A85C-43886C1EE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65" y="4331438"/>
                <a:ext cx="3505979" cy="1401859"/>
              </a:xfrm>
              <a:prstGeom prst="rect">
                <a:avLst/>
              </a:prstGeom>
              <a:blipFill>
                <a:blip r:embed="rId2"/>
                <a:stretch>
                  <a:fillRect l="-9739" b="-4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BA31EAD-065C-4620-A70C-F9A868F18C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1294" y="1885960"/>
              <a:ext cx="3980264" cy="2289801"/>
            </p:xfrm>
            <a:graphic>
              <a:graphicData uri="http://schemas.openxmlformats.org/drawingml/2006/table">
                <a:tbl>
                  <a:tblPr/>
                  <a:tblGrid>
                    <a:gridCol w="9950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50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50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50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723695">
                    <a:tc>
                      <a:txBody>
                        <a:bodyPr/>
                        <a:lstStyle/>
                        <a:p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         Y</a:t>
                          </a:r>
                        </a:p>
                        <a:p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  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8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18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8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7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8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1+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42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18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2+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42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8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합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effectLst/>
                                    <a:latin typeface="Cambria Math"/>
                                    <a:ea typeface="맑은 고딕" pitchFamily="50" charset="-127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altLang="ko-KR" sz="18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BA31EAD-065C-4620-A70C-F9A868F18C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1294" y="1885960"/>
              <a:ext cx="3980264" cy="2289801"/>
            </p:xfrm>
            <a:graphic>
              <a:graphicData uri="http://schemas.openxmlformats.org/drawingml/2006/table">
                <a:tbl>
                  <a:tblPr/>
                  <a:tblGrid>
                    <a:gridCol w="9950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50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50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506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723695">
                    <a:tc>
                      <a:txBody>
                        <a:bodyPr/>
                        <a:lstStyle/>
                        <a:p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         Y</a:t>
                          </a:r>
                        </a:p>
                        <a:p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  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8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18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8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75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18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7" t="-146341" r="-201840" b="-21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46341" r="-100610" b="-21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0" t="-146341" r="-1227" b="-2170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42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8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18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7" t="-229545" r="-20184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29545" r="-10061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0" t="-229545" r="-1227" b="-1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42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8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합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27" t="-329545" r="-20184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329545" r="-10061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40" t="-329545" r="-1227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982C11E-96A1-4C90-A6CB-646B5861750D}"/>
                  </a:ext>
                </a:extLst>
              </p:cNvPr>
              <p:cNvSpPr/>
              <p:nvPr/>
            </p:nvSpPr>
            <p:spPr>
              <a:xfrm>
                <a:off x="6691898" y="2044798"/>
                <a:ext cx="1873462" cy="96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𝒊𝒋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tx1"/>
                          </a:solidFill>
                          <a:latin typeface="Cambria Math"/>
                          <a:ea typeface="맑은 고딕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맑은 고딕" pitchFamily="50" charset="-127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맑은 고딕" pitchFamily="50" charset="-127"/>
                                </a:rPr>
                                <m:t>𝒊𝒋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982C11E-96A1-4C90-A6CB-646B58617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898" y="2044798"/>
                <a:ext cx="1873462" cy="963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22BB06A-1827-4E6F-8C58-1F6F03B62E6D}"/>
              </a:ext>
            </a:extLst>
          </p:cNvPr>
          <p:cNvSpPr/>
          <p:nvPr/>
        </p:nvSpPr>
        <p:spPr>
          <a:xfrm>
            <a:off x="5372332" y="2370460"/>
            <a:ext cx="979055" cy="481991"/>
          </a:xfrm>
          <a:prstGeom prst="rightArrow">
            <a:avLst>
              <a:gd name="adj1" fmla="val 50000"/>
              <a:gd name="adj2" fmla="val 825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383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143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2 X 2 </a:t>
            </a:r>
            <a:r>
              <a:rPr lang="ko-KR" altLang="en-US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endParaRPr lang="ko-KR" altLang="en-US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F5E73F51-68E1-4F3E-AA1E-D94938E0DF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096" y="1797730"/>
              <a:ext cx="4108756" cy="2491502"/>
            </p:xfrm>
            <a:graphic>
              <a:graphicData uri="http://schemas.openxmlformats.org/drawingml/2006/table">
                <a:tbl>
                  <a:tblPr/>
                  <a:tblGrid>
                    <a:gridCol w="10271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271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71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71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787443">
                    <a:tc>
                      <a:txBody>
                        <a:bodyPr/>
                        <a:lstStyle/>
                        <a:p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         Y</a:t>
                          </a:r>
                        </a:p>
                        <a:p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  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20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20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20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1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20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1+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20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20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20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2+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20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20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합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20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20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  <a:ea typeface="맑은 고딕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/>
                                        <a:ea typeface="맑은 고딕" pitchFamily="50" charset="-127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20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F5E73F51-68E1-4F3E-AA1E-D94938E0DF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3096" y="1797730"/>
              <a:ext cx="4108756" cy="2491502"/>
            </p:xfrm>
            <a:graphic>
              <a:graphicData uri="http://schemas.openxmlformats.org/drawingml/2006/table">
                <a:tbl>
                  <a:tblPr/>
                  <a:tblGrid>
                    <a:gridCol w="10271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271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71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718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787443">
                    <a:tc>
                      <a:txBody>
                        <a:bodyPr/>
                        <a:lstStyle/>
                        <a:p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         Y</a:t>
                          </a:r>
                        </a:p>
                        <a:p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  X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20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20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20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1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>
                              <a:latin typeface="맑은 고딕" pitchFamily="50" charset="-127"/>
                              <a:ea typeface="맑은 고딕" pitchFamily="50" charset="-127"/>
                            </a:rPr>
                            <a:t>1</a:t>
                          </a:r>
                          <a:endParaRPr lang="ko-KR" altLang="en-US" sz="2000" dirty="0"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92" t="-147191" r="-200592" b="-216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786" t="-147191" r="-101786" b="-216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147191" r="-1183" b="-216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20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2</a:t>
                          </a:r>
                          <a:endParaRPr lang="ko-KR" altLang="en-US" sz="2000" dirty="0">
                            <a:effectLst/>
                            <a:latin typeface="맑은 고딕" pitchFamily="50" charset="-127"/>
                            <a:ea typeface="맑은 고딕" pitchFamily="50" charset="-127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92" t="-231579" r="-200592" b="-1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786" t="-231579" r="-101786" b="-1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31579" r="-1183" b="-10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8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2000" dirty="0">
                              <a:effectLst/>
                              <a:latin typeface="맑은 고딕" pitchFamily="50" charset="-127"/>
                              <a:ea typeface="맑은 고딕" pitchFamily="50" charset="-127"/>
                            </a:rPr>
                            <a:t>합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592" t="-328125" r="-200592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786" t="-328125" r="-101786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328125" r="-1183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EFF0ED1-D0B9-49E8-B7AC-8961AC4661FA}"/>
                  </a:ext>
                </a:extLst>
              </p:cNvPr>
              <p:cNvSpPr/>
              <p:nvPr/>
            </p:nvSpPr>
            <p:spPr>
              <a:xfrm>
                <a:off x="533096" y="4496228"/>
                <a:ext cx="4572000" cy="8572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Cell probabilities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ko-KR" sz="16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𝑖𝑗</m:t>
                        </m:r>
                      </m:sub>
                    </m:sSub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 </m:t>
                    </m:r>
                  </m:oMath>
                </a14:m>
                <a:r>
                  <a:rPr lang="pt-BR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= Pr (X = i , Y = j )</a:t>
                </a:r>
                <a:endParaRPr lang="ko-KR" altLang="en-US" sz="16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EFF0ED1-D0B9-49E8-B7AC-8961AC466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6" y="4496228"/>
                <a:ext cx="4572000" cy="857286"/>
              </a:xfrm>
              <a:prstGeom prst="rect">
                <a:avLst/>
              </a:prstGeom>
              <a:blipFill>
                <a:blip r:embed="rId3"/>
                <a:stretch>
                  <a:fillRect l="-667" b="-6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55B1FEE-5F35-4683-AD99-9C845CE25DEE}"/>
                  </a:ext>
                </a:extLst>
              </p:cNvPr>
              <p:cNvSpPr/>
              <p:nvPr/>
            </p:nvSpPr>
            <p:spPr>
              <a:xfrm>
                <a:off x="4777649" y="483976"/>
                <a:ext cx="6127657" cy="1226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1)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결합확률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(joint probability )</a:t>
                </a:r>
              </a:p>
              <a:p>
                <a:pPr marL="442913" indent="-1778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는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X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와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Y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의 결합분포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(joint distribution )</a:t>
                </a:r>
              </a:p>
              <a:p>
                <a:pPr marL="442913" indent="-1778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++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55B1FEE-5F35-4683-AD99-9C845CE25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649" y="483976"/>
                <a:ext cx="6127657" cy="1226618"/>
              </a:xfrm>
              <a:prstGeom prst="rect">
                <a:avLst/>
              </a:prstGeom>
              <a:blipFill>
                <a:blip r:embed="rId4"/>
                <a:stretch>
                  <a:fillRect l="-597" b="-44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FEED1EA-5ABD-4ED7-AD7E-5B6282FB772D}"/>
                  </a:ext>
                </a:extLst>
              </p:cNvPr>
              <p:cNvSpPr/>
              <p:nvPr/>
            </p:nvSpPr>
            <p:spPr>
              <a:xfrm>
                <a:off x="4777649" y="1929129"/>
                <a:ext cx="6793706" cy="1599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2) </a:t>
                </a:r>
                <a:r>
                  <a:rPr lang="ko-KR" altLang="en-US" sz="1600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주변확률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(marginal probability)</a:t>
                </a:r>
              </a:p>
              <a:p>
                <a:pPr marL="442913" indent="-1778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결합분포의 행과 열의 합의 분포</a:t>
                </a:r>
              </a:p>
              <a:p>
                <a:pPr marL="442913" indent="-1778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행의 변수에 대한 주변확률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</m:sub>
                    </m:sSub>
                  </m:oMath>
                </a14:m>
                <a:endParaRPr lang="en-US" altLang="ko-KR" sz="16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442913" indent="-1778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열의 변수에 대한 주변확률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𝑗</m:t>
                        </m:r>
                      </m:sub>
                    </m:sSub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 </m:t>
                    </m:r>
                  </m:oMath>
                </a14:m>
                <a:endParaRPr lang="ko-KR" altLang="en-US" sz="16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FEED1EA-5ABD-4ED7-AD7E-5B6282FB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649" y="1929129"/>
                <a:ext cx="6793706" cy="1599412"/>
              </a:xfrm>
              <a:prstGeom prst="rect">
                <a:avLst/>
              </a:prstGeom>
              <a:blipFill>
                <a:blip r:embed="rId5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5EC26A-7AA9-4BF9-9882-CC006C6D4137}"/>
              </a:ext>
            </a:extLst>
          </p:cNvPr>
          <p:cNvSpPr/>
          <p:nvPr/>
        </p:nvSpPr>
        <p:spPr>
          <a:xfrm>
            <a:off x="4777649" y="3735537"/>
            <a:ext cx="7414351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3) </a:t>
            </a:r>
            <a:r>
              <a:rPr lang="ko-KR" altLang="en-US" sz="1600" b="1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조건부 확률</a:t>
            </a:r>
            <a:r>
              <a:rPr lang="en-US" altLang="ko-KR" sz="1600" b="1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(conditional probability )</a:t>
            </a:r>
          </a:p>
          <a:p>
            <a:pPr marL="442913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한 변수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흔히 </a:t>
            </a:r>
            <a:r>
              <a:rPr lang="ko-KR" altLang="en-US" sz="1600" b="0" dirty="0" err="1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열변수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Y)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는 반응변수 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&amp;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다른 변수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600" b="0" dirty="0" err="1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행변수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X)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는 설명변수인 경우</a:t>
            </a:r>
          </a:p>
          <a:p>
            <a:pPr marL="442913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X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의 각 수준에서 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Y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의 확률분포</a:t>
            </a:r>
          </a:p>
          <a:p>
            <a:pPr marL="442913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X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가 주어졌을 때에 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Y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에 대한 조건부확률 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(conditional probability) 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은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442913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442913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442913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조건부분포 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(conditional distribution)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는 조건부확률의 분포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C9AACD-290C-4440-9488-16014ACEA001}"/>
              </a:ext>
            </a:extLst>
          </p:cNvPr>
          <p:cNvGrpSpPr/>
          <p:nvPr/>
        </p:nvGrpSpPr>
        <p:grpSpPr>
          <a:xfrm>
            <a:off x="5468858" y="5353514"/>
            <a:ext cx="4680033" cy="581491"/>
            <a:chOff x="2042160" y="5426373"/>
            <a:chExt cx="5059680" cy="581491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05B05D66-125C-4DE1-BC9C-6021BA3F52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11" t="51458" r="28902" b="40625"/>
            <a:stretch/>
          </p:blipFill>
          <p:spPr bwMode="auto">
            <a:xfrm>
              <a:off x="2042160" y="5428744"/>
              <a:ext cx="5059680" cy="579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7695AD3-EB7B-4C2D-8DAB-79D110005C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8" t="52913" r="61434" b="42248"/>
            <a:stretch/>
          </p:blipFill>
          <p:spPr bwMode="auto">
            <a:xfrm>
              <a:off x="4808200" y="5426373"/>
              <a:ext cx="524660" cy="33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9EA458E-1E11-4F85-924B-2B4DD2275767}"/>
                </a:ext>
              </a:extLst>
            </p:cNvPr>
            <p:cNvCxnSpPr/>
            <p:nvPr/>
          </p:nvCxnSpPr>
          <p:spPr bwMode="auto">
            <a:xfrm>
              <a:off x="3820868" y="5703556"/>
              <a:ext cx="1644724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99644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IJ</a:t>
            </a:r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분할표로의 확장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 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49FA17C-D553-4DCA-9DB4-7156C5CD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25" t="40417" r="25388" b="20967"/>
          <a:stretch/>
        </p:blipFill>
        <p:spPr bwMode="auto">
          <a:xfrm>
            <a:off x="619966" y="1420815"/>
            <a:ext cx="5476034" cy="256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48ED3631-26DC-4991-B853-4CE4882FC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2" t="37602" r="26197" b="24293"/>
          <a:stretch/>
        </p:blipFill>
        <p:spPr bwMode="auto">
          <a:xfrm>
            <a:off x="619966" y="4061620"/>
            <a:ext cx="5476034" cy="254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DB61DE6-B4E0-4AB7-B54C-3A259E729D4F}"/>
                  </a:ext>
                </a:extLst>
              </p:cNvPr>
              <p:cNvSpPr/>
              <p:nvPr/>
            </p:nvSpPr>
            <p:spPr>
              <a:xfrm>
                <a:off x="6411165" y="1825194"/>
                <a:ext cx="5476034" cy="4642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: (X = </a:t>
                </a:r>
                <a:r>
                  <a:rPr lang="en-US" altLang="ko-KR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i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, Y = j)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인 칸의 도수</a:t>
                </a: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주변도수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행합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과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열합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으로 주어짐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𝑛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: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전체 표본크기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(sample size)</a:t>
                </a: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의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추정량은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𝑖𝑗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의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추정량은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𝑖</m:t>
                            </m:r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의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추정량은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𝑗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+</m:t>
                            </m:r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247650" indent="-247650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Wingdings" pitchFamily="2" charset="2"/>
                  <a:buChar char="q"/>
                  <a:tabLst>
                    <a:tab pos="1314450" algn="l"/>
                  </a:tabLst>
                </a:pPr>
                <a:endParaRPr lang="ko-KR" altLang="en-US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DB61DE6-B4E0-4AB7-B54C-3A259E729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165" y="1825194"/>
                <a:ext cx="5476034" cy="46420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575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표본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EFDEFF-D43D-49A6-9C3F-DE1F1DCB09D0}"/>
                  </a:ext>
                </a:extLst>
              </p:cNvPr>
              <p:cNvSpPr/>
              <p:nvPr/>
            </p:nvSpPr>
            <p:spPr>
              <a:xfrm>
                <a:off x="569436" y="1686067"/>
                <a:ext cx="5813609" cy="4642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: (X = </a:t>
                </a:r>
                <a:r>
                  <a:rPr lang="en-US" altLang="ko-KR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i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, Y = j)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인 칸의 도수</a:t>
                </a: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주변도수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행합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과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열합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으로 주어짐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𝑛</m:t>
                    </m:r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: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전체 표본크기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(sample size)</a:t>
                </a: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의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추정량은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𝑖𝑗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의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추정량은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𝑖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𝑖</m:t>
                            </m:r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+</m:t>
                            </m:r>
                          </m:sub>
                        </m:sSub>
                      </m:num>
                      <m:den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의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추정량은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+</m:t>
                        </m:r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𝑗</m:t>
                        </m:r>
                      </m:sub>
                    </m:sSub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+</m:t>
                            </m:r>
                            <m:r>
                              <a:rPr lang="en-US" altLang="ko-KR" sz="1800" b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altLang="ko-KR" sz="1800" b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30225" indent="-265113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맑은 고딕" panose="020B0503020000020004" pitchFamily="50" charset="-127"/>
                  <a:buChar char="–"/>
                  <a:tabLst>
                    <a:tab pos="1314450" algn="l"/>
                  </a:tabLst>
                </a:pP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247650" indent="-247650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Wingdings" pitchFamily="2" charset="2"/>
                  <a:buChar char="q"/>
                  <a:tabLst>
                    <a:tab pos="1314450" algn="l"/>
                  </a:tabLst>
                </a:pPr>
                <a:endParaRPr lang="ko-KR" altLang="en-US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EFDEFF-D43D-49A6-9C3F-DE1F1DCB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36" y="1686067"/>
                <a:ext cx="5813609" cy="46420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067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오즈와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endParaRPr lang="ko-KR" altLang="en-US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EFDEFF-D43D-49A6-9C3F-DE1F1DCB09D0}"/>
                  </a:ext>
                </a:extLst>
              </p:cNvPr>
              <p:cNvSpPr/>
              <p:nvPr/>
            </p:nvSpPr>
            <p:spPr>
              <a:xfrm>
                <a:off x="304801" y="1514476"/>
                <a:ext cx="8741545" cy="43794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 marL="265112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tabLst>
                    <a:tab pos="1314450" algn="l"/>
                  </a:tabLst>
                </a:pPr>
                <a:r>
                  <a:rPr lang="ko-KR" altLang="en-US" sz="1800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오즈</a:t>
                </a:r>
                <a:r>
                  <a:rPr lang="en-US" altLang="ko-KR" sz="1800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(odds) : </a:t>
                </a:r>
                <a:r>
                  <a:rPr lang="ko-KR" altLang="en-US" sz="1800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승산</a:t>
                </a:r>
                <a:endParaRPr lang="en-US" altLang="ko-KR" sz="1800" b="1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50862" indent="-285750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Arial" panose="020B0604020202020204" pitchFamily="34" charset="0"/>
                  <a:buChar char="•"/>
                  <a:tabLst>
                    <a:tab pos="1314450" algn="l"/>
                  </a:tabLst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확률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P(A) = (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사건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A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가 발생하는 경우의 수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)/(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전체 사건이 발생하는 경우의 수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)</a:t>
                </a:r>
              </a:p>
              <a:p>
                <a:pPr marL="550862" indent="-285750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Arial" panose="020B0604020202020204" pitchFamily="34" charset="0"/>
                  <a:buChar char="•"/>
                  <a:tabLst>
                    <a:tab pos="1314450" algn="l"/>
                  </a:tabLst>
                </a:pP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오즈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(odds),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승산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사건이 발생할 확률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P(A)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이 사건이 발생하지 않을 확률</a:t>
                </a: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265112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tabLst>
                    <a:tab pos="1314450" algn="l"/>
                  </a:tabLst>
                </a:pP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  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1-P(A)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에 비하여 얼마나 큰지를 나타내는 척도</a:t>
                </a: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265112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tabLst>
                    <a:tab pos="1314450" algn="l"/>
                  </a:tabLst>
                </a:pPr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265112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tabLst>
                    <a:tab pos="1314450" algn="l"/>
                  </a:tabLst>
                </a:pP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	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오즈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(odds)</a:t>
                </a: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 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= (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사건이 발생할 확률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)/(</a:t>
                </a:r>
                <a:r>
                  <a:rPr lang="ko-KR" altLang="en-US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사건이 발생하지 않을 확률</a:t>
                </a:r>
                <a:r>
                  <a:rPr lang="en-US" altLang="ko-KR" sz="18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)</a:t>
                </a:r>
              </a:p>
              <a:p>
                <a:pPr marL="265112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tabLst>
                    <a:tab pos="1314450" algn="l"/>
                  </a:tabLst>
                </a:pP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		         = </a:t>
                </a:r>
                <a14:m>
                  <m:oMath xmlns:m="http://schemas.openxmlformats.org/officeDocument/2006/math">
                    <m:r>
                      <a:rPr lang="en-US" altLang="ko-KR" sz="200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 </a:t>
                </a:r>
                <a:r>
                  <a:rPr lang="en-US" altLang="ko-KR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    </a:t>
                </a:r>
                <a:r>
                  <a:rPr lang="ko-KR" altLang="en-US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확률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𝑜𝑑𝑑𝑠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/>
                          </a:rPr>
                          <m:t>1+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𝑜𝑑𝑑𝑠</m:t>
                        </m:r>
                      </m:den>
                    </m:f>
                  </m:oMath>
                </a14:m>
                <a:endParaRPr lang="en-US" altLang="ko-KR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247650" indent="-247650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Wingdings" pitchFamily="2" charset="2"/>
                  <a:buChar char="q"/>
                  <a:tabLst>
                    <a:tab pos="1314450" algn="l"/>
                  </a:tabLst>
                </a:pPr>
                <a:endParaRPr lang="ko-KR" altLang="en-US" sz="18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EEFDEFF-D43D-49A6-9C3F-DE1F1DCB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1514476"/>
                <a:ext cx="8741545" cy="4379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9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8831" y="2767280"/>
            <a:ext cx="7554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오즈와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endParaRPr lang="ko-KR" altLang="en-US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0E180F-BC4E-4022-9189-5A91A8367E81}"/>
              </a:ext>
            </a:extLst>
          </p:cNvPr>
          <p:cNvSpPr/>
          <p:nvPr/>
        </p:nvSpPr>
        <p:spPr>
          <a:xfrm>
            <a:off x="622177" y="1590035"/>
            <a:ext cx="1094014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l" latinLnBrk="1">
              <a:spcBef>
                <a:spcPct val="20000"/>
              </a:spcBef>
              <a:buSzPct val="100000"/>
            </a:pPr>
            <a:r>
              <a:rPr lang="ko-KR" altLang="en-US" b="1" dirty="0" err="1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en-US" altLang="ko-KR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(odds ratio; OR) : </a:t>
            </a:r>
            <a:r>
              <a:rPr lang="ko-KR" altLang="en-US" b="1" dirty="0" err="1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승산비</a:t>
            </a:r>
            <a:endParaRPr lang="en-US" altLang="ko-KR" b="1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550862" indent="-285750" algn="l" latinLnBrk="1">
              <a:lnSpc>
                <a:spcPct val="15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두 집단의 관계를 </a:t>
            </a:r>
            <a:r>
              <a:rPr lang="ko-KR" altLang="en-US" sz="1600" b="0" dirty="0" err="1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오즈</a:t>
            </a:r>
            <a:r>
              <a:rPr lang="en-US" altLang="ko-KR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(odds)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의 비율로 표현한 값</a:t>
            </a:r>
            <a:endParaRPr lang="en-US" altLang="ko-KR" sz="1600" b="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550862" lvl="1" indent="-285750" algn="l" latinLnBrk="1">
              <a:lnSpc>
                <a:spcPct val="15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상대위험과 마찬가지로 요인과</a:t>
            </a:r>
            <a:r>
              <a:rPr lang="en-US" altLang="ko-KR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결과가 각각 두 개의 범주로 나누어진 </a:t>
            </a:r>
            <a:r>
              <a:rPr lang="en-US" altLang="ko-KR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b="0" dirty="0" err="1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분석의 측도로 주로 사용</a:t>
            </a:r>
            <a:endParaRPr lang="en-US" altLang="ko-KR" sz="1600" b="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550862" lvl="1" indent="-285750" algn="l" latinLnBrk="1">
              <a:lnSpc>
                <a:spcPct val="15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두 행에서 </a:t>
            </a:r>
            <a:r>
              <a:rPr lang="ko-KR" altLang="en-US" sz="1600" b="0" dirty="0" err="1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오즈값의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비</a:t>
            </a:r>
            <a:endParaRPr lang="en-US" altLang="ko-KR" sz="1600" b="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l" latinLnBrk="1">
              <a:spcBef>
                <a:spcPct val="20000"/>
              </a:spcBef>
              <a:buSzPct val="100000"/>
            </a:pPr>
            <a:endParaRPr lang="en-US" altLang="ko-KR" sz="160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62BF13E-576D-44CB-ABCA-402450615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76" t="27708" r="56993" b="60849"/>
          <a:stretch/>
        </p:blipFill>
        <p:spPr bwMode="auto">
          <a:xfrm>
            <a:off x="4770139" y="4931262"/>
            <a:ext cx="3352609" cy="108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4F11BDD-2137-4F92-A2D0-705F2EBD1FFA}"/>
                  </a:ext>
                </a:extLst>
              </p:cNvPr>
              <p:cNvSpPr/>
              <p:nvPr/>
            </p:nvSpPr>
            <p:spPr>
              <a:xfrm>
                <a:off x="629679" y="3798746"/>
                <a:ext cx="8280920" cy="15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l" latinLnBrk="1">
                  <a:spcBef>
                    <a:spcPct val="20000"/>
                  </a:spcBef>
                  <a:buSzPct val="100000"/>
                </a:pPr>
                <a:r>
                  <a:rPr lang="ko-KR" altLang="en-US" sz="1800" b="1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오즈비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(odds ratio)</a:t>
                </a:r>
                <a:r>
                  <a:rPr lang="ko-KR" altLang="en-US" sz="1800" b="1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의 성질</a:t>
                </a:r>
                <a:endParaRPr lang="en-US" altLang="ko-KR" sz="1800" b="1" dirty="0">
                  <a:solidFill>
                    <a:srgbClr val="000000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50862" lvl="1" indent="-285750" algn="l" latinLnBrk="1">
                  <a:lnSpc>
                    <a:spcPct val="150000"/>
                  </a:lnSpc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음이 아닌 실수의 값</a:t>
                </a:r>
                <a:endParaRPr lang="en-US" altLang="ko-KR" sz="1600" b="0" dirty="0">
                  <a:solidFill>
                    <a:srgbClr val="000000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50862" lvl="1" indent="-285750" algn="l" latinLnBrk="1">
                  <a:lnSpc>
                    <a:spcPct val="150000"/>
                  </a:lnSpc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두 변수</a:t>
                </a:r>
                <a:r>
                  <a:rPr lang="en-US" altLang="ko-KR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X</a:t>
                </a:r>
                <a:r>
                  <a:rPr lang="ko-KR" altLang="en-US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와 </a:t>
                </a:r>
                <a:r>
                  <a:rPr lang="en-US" altLang="ko-KR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Y</a:t>
                </a:r>
                <a:r>
                  <a:rPr lang="ko-KR" altLang="en-US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가 독립일 때 </a:t>
                </a:r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/>
                        <a:ea typeface="맑은 고딕" pitchFamily="50" charset="-127"/>
                      </a:rPr>
                      <m:t>𝜃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/>
                        <a:ea typeface="맑은 고딕" pitchFamily="50" charset="-127"/>
                      </a:rPr>
                      <m:t>=1</m:t>
                    </m:r>
                  </m:oMath>
                </a14:m>
                <a:endParaRPr lang="en-US" altLang="ko-KR" sz="1600" b="0" dirty="0">
                  <a:solidFill>
                    <a:srgbClr val="000000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261938" indent="-261938" algn="l" latinLnBrk="1">
                  <a:spcBef>
                    <a:spcPct val="20000"/>
                  </a:spcBef>
                  <a:buSzPct val="100000"/>
                  <a:buFont typeface="Wingdings" pitchFamily="2" charset="2"/>
                  <a:buChar char="q"/>
                </a:pPr>
                <a:endParaRPr lang="en-US" altLang="ko-KR" sz="1800" dirty="0">
                  <a:solidFill>
                    <a:srgbClr val="000000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4F11BDD-2137-4F92-A2D0-705F2EBD1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79" y="3798746"/>
                <a:ext cx="8280920" cy="1538883"/>
              </a:xfrm>
              <a:prstGeom prst="rect">
                <a:avLst/>
              </a:prstGeom>
              <a:blipFill>
                <a:blip r:embed="rId4"/>
                <a:stretch>
                  <a:fillRect l="-589" t="-15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50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오즈와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endParaRPr lang="ko-KR" altLang="en-US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4F11BDD-2137-4F92-A2D0-705F2EBD1FFA}"/>
                  </a:ext>
                </a:extLst>
              </p:cNvPr>
              <p:cNvSpPr/>
              <p:nvPr/>
            </p:nvSpPr>
            <p:spPr>
              <a:xfrm>
                <a:off x="545556" y="1649778"/>
                <a:ext cx="8280920" cy="15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l" latinLnBrk="1">
                  <a:spcBef>
                    <a:spcPct val="20000"/>
                  </a:spcBef>
                  <a:buSzPct val="100000"/>
                </a:pPr>
                <a:r>
                  <a:rPr lang="ko-KR" altLang="en-US" sz="1800" b="1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오즈비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(odds ratio)</a:t>
                </a:r>
                <a:r>
                  <a:rPr lang="ko-KR" altLang="en-US" sz="1800" b="1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의 성질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①</a:t>
                </a:r>
                <a:endParaRPr lang="en-US" altLang="ko-KR" sz="1800" b="1" dirty="0">
                  <a:solidFill>
                    <a:srgbClr val="000000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50862" lvl="1" indent="-285750" algn="l" latinLnBrk="1">
                  <a:lnSpc>
                    <a:spcPct val="150000"/>
                  </a:lnSpc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음이 아닌 실수의 값</a:t>
                </a:r>
                <a:endParaRPr lang="en-US" altLang="ko-KR" sz="1600" b="0" dirty="0">
                  <a:solidFill>
                    <a:srgbClr val="000000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550862" lvl="1" indent="-285750" algn="l" latinLnBrk="1">
                  <a:lnSpc>
                    <a:spcPct val="150000"/>
                  </a:lnSpc>
                  <a:spcBef>
                    <a:spcPct val="200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두 변수</a:t>
                </a:r>
                <a:r>
                  <a:rPr lang="en-US" altLang="ko-KR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X</a:t>
                </a:r>
                <a:r>
                  <a:rPr lang="ko-KR" altLang="en-US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와 </a:t>
                </a:r>
                <a:r>
                  <a:rPr lang="en-US" altLang="ko-KR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Y</a:t>
                </a:r>
                <a:r>
                  <a:rPr lang="ko-KR" altLang="en-US" sz="1600" b="0" dirty="0">
                    <a:solidFill>
                      <a:srgbClr val="0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가 독립일 때 </a:t>
                </a:r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/>
                        <a:ea typeface="맑은 고딕" pitchFamily="50" charset="-127"/>
                      </a:rPr>
                      <m:t>𝜃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/>
                        <a:ea typeface="맑은 고딕" pitchFamily="50" charset="-127"/>
                      </a:rPr>
                      <m:t>=1</m:t>
                    </m:r>
                  </m:oMath>
                </a14:m>
                <a:endParaRPr lang="en-US" altLang="ko-KR" sz="1600" b="0" dirty="0">
                  <a:solidFill>
                    <a:srgbClr val="000000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261938" indent="-261938" algn="l" latinLnBrk="1">
                  <a:spcBef>
                    <a:spcPct val="20000"/>
                  </a:spcBef>
                  <a:buSzPct val="100000"/>
                  <a:buFont typeface="Wingdings" pitchFamily="2" charset="2"/>
                  <a:buChar char="q"/>
                </a:pPr>
                <a:endParaRPr lang="en-US" altLang="ko-KR" sz="1800" dirty="0">
                  <a:solidFill>
                    <a:srgbClr val="000000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4F11BDD-2137-4F92-A2D0-705F2EBD1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56" y="1649778"/>
                <a:ext cx="8280920" cy="1538883"/>
              </a:xfrm>
              <a:prstGeom prst="rect">
                <a:avLst/>
              </a:prstGeom>
              <a:blipFill>
                <a:blip r:embed="rId2"/>
                <a:stretch>
                  <a:fillRect l="-589" t="-19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F2C4EC37-585A-4B3B-8DF8-8614951535B0}"/>
              </a:ext>
            </a:extLst>
          </p:cNvPr>
          <p:cNvGrpSpPr/>
          <p:nvPr/>
        </p:nvGrpSpPr>
        <p:grpSpPr>
          <a:xfrm>
            <a:off x="4895807" y="1768199"/>
            <a:ext cx="6796059" cy="3637474"/>
            <a:chOff x="12398889" y="1815678"/>
            <a:chExt cx="6796059" cy="36374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48E09E-BF9C-4561-A997-90574571A160}"/>
                </a:ext>
              </a:extLst>
            </p:cNvPr>
            <p:cNvSpPr txBox="1"/>
            <p:nvPr/>
          </p:nvSpPr>
          <p:spPr>
            <a:xfrm>
              <a:off x="16583461" y="1858799"/>
              <a:ext cx="15841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6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독립인 경우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7778C7F-D984-439C-9E9E-581204A8A299}"/>
                    </a:ext>
                  </a:extLst>
                </p:cNvPr>
                <p:cNvSpPr/>
                <p:nvPr/>
              </p:nvSpPr>
              <p:spPr>
                <a:xfrm>
                  <a:off x="12398889" y="1815678"/>
                  <a:ext cx="5153398" cy="4247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ko-KR" altLang="en-US" b="0" i="1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𝜋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  <a:ea typeface="맑은 고딕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ko-KR" altLang="en-US" b="0" i="1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𝜋</m:t>
                          </m:r>
                        </m:e>
                        <m:sub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𝑖</m:t>
                          </m:r>
                          <m:r>
                            <a:rPr lang="en-US" altLang="ko-KR" b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+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ko-KR" altLang="en-US" b="0" i="1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𝜋</m:t>
                          </m:r>
                        </m:e>
                        <m:sub>
                          <m:r>
                            <a:rPr lang="en-US" altLang="ko-KR" b="0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+</m:t>
                          </m:r>
                          <m:r>
                            <a:rPr lang="en-US" altLang="ko-KR" b="0" i="1">
                              <a:solidFill>
                                <a:schemeClr val="tx1"/>
                              </a:solidFill>
                              <a:latin typeface="Cambria Math"/>
                              <a:ea typeface="맑은 고딕" pitchFamily="50" charset="-127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ko-KR" altLang="en-US" b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b="0" dirty="0">
                      <a:solidFill>
                        <a:schemeClr val="tx1"/>
                      </a:solidFill>
                    </a:rPr>
                    <a:t>, 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𝑖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=1,…,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𝐼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  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=1,…,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𝐽</m:t>
                      </m:r>
                    </m:oMath>
                  </a14:m>
                  <a:r>
                    <a:rPr lang="en-US" altLang="ko-KR" b="0" dirty="0">
                      <a:solidFill>
                        <a:schemeClr val="tx1"/>
                      </a:solidFill>
                    </a:rPr>
                    <a:t>         </a:t>
                  </a:r>
                  <a:endParaRPr lang="ko-KR" alt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7778C7F-D984-439C-9E9E-581204A8A2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8889" y="1815678"/>
                  <a:ext cx="5153398" cy="424796"/>
                </a:xfrm>
                <a:prstGeom prst="rect">
                  <a:avLst/>
                </a:prstGeom>
                <a:blipFill>
                  <a:blip r:embed="rId3"/>
                  <a:stretch>
                    <a:fillRect t="-8571"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072832-F484-48B7-A8B5-89CEEF965753}"/>
                </a:ext>
              </a:extLst>
            </p:cNvPr>
            <p:cNvSpPr txBox="1"/>
            <p:nvPr/>
          </p:nvSpPr>
          <p:spPr>
            <a:xfrm>
              <a:off x="17610772" y="2536710"/>
              <a:ext cx="15841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600" b="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조건부 확률</a:t>
              </a: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2D3331EE-3D40-4982-8C24-350B0738CB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7" t="44672" r="57833" b="30360"/>
            <a:stretch/>
          </p:blipFill>
          <p:spPr bwMode="auto">
            <a:xfrm>
              <a:off x="12408632" y="3216564"/>
              <a:ext cx="3078480" cy="1826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BED807-B06E-46B0-A21B-75E1C2369A75}"/>
                    </a:ext>
                  </a:extLst>
                </p:cNvPr>
                <p:cNvSpPr txBox="1"/>
                <p:nvPr/>
              </p:nvSpPr>
              <p:spPr>
                <a:xfrm>
                  <a:off x="13946386" y="5114598"/>
                  <a:ext cx="18856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altLang="ko-KR" sz="1600" b="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Wingdings" panose="05000000000000000000" pitchFamily="2" charset="2"/>
                    </a:rPr>
                    <a:t>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m:t>𝑜𝑑𝑑𝑠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m:t>𝑜𝑑𝑑𝑠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맑은 고딕" panose="020B0503020000020004" pitchFamily="50" charset="-127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a14:m>
                  <a:endParaRPr lang="ko-KR" altLang="en-US" sz="1600" b="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9BED807-B06E-46B0-A21B-75E1C2369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6386" y="5114598"/>
                  <a:ext cx="188567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942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283837D-69D7-409A-A435-82862EADE969}"/>
                </a:ext>
              </a:extLst>
            </p:cNvPr>
            <p:cNvGrpSpPr/>
            <p:nvPr/>
          </p:nvGrpSpPr>
          <p:grpSpPr>
            <a:xfrm>
              <a:off x="12408632" y="2414056"/>
              <a:ext cx="5059680" cy="581491"/>
              <a:chOff x="2042160" y="5426373"/>
              <a:chExt cx="5059680" cy="581491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67EC23EB-DDA1-4468-86A5-98A18D76B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11" t="51458" r="28902" b="40625"/>
              <a:stretch/>
            </p:blipFill>
            <p:spPr bwMode="auto">
              <a:xfrm>
                <a:off x="2042160" y="5428744"/>
                <a:ext cx="5059680" cy="579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2EA861F3-A8CC-42DE-A8A0-3A5DB50DAE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58" t="52913" r="61434" b="42248"/>
              <a:stretch/>
            </p:blipFill>
            <p:spPr bwMode="auto">
              <a:xfrm>
                <a:off x="4808200" y="5426373"/>
                <a:ext cx="524660" cy="331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E0C4BCC-E644-494A-A44C-79A86F586454}"/>
                  </a:ext>
                </a:extLst>
              </p:cNvPr>
              <p:cNvCxnSpPr/>
              <p:nvPr/>
            </p:nvCxnSpPr>
            <p:spPr bwMode="auto">
              <a:xfrm>
                <a:off x="3820868" y="5703556"/>
                <a:ext cx="1644724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EE87421D-885D-4697-AE7B-9633A2518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76" t="27708" r="56993" b="60849"/>
          <a:stretch/>
        </p:blipFill>
        <p:spPr bwMode="auto">
          <a:xfrm>
            <a:off x="545556" y="3586936"/>
            <a:ext cx="3352609" cy="108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627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오즈와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endParaRPr lang="ko-KR" altLang="en-US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11BDD-2137-4F92-A2D0-705F2EBD1FFA}"/>
              </a:ext>
            </a:extLst>
          </p:cNvPr>
          <p:cNvSpPr/>
          <p:nvPr/>
        </p:nvSpPr>
        <p:spPr>
          <a:xfrm>
            <a:off x="545556" y="1649778"/>
            <a:ext cx="8280920" cy="279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l" latinLnBrk="1">
              <a:spcBef>
                <a:spcPct val="20000"/>
              </a:spcBef>
              <a:buSzPct val="100000"/>
            </a:pPr>
            <a:r>
              <a:rPr lang="ko-KR" altLang="en-US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en-US" altLang="ko-KR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(odds ratio)</a:t>
            </a:r>
            <a:r>
              <a:rPr lang="ko-KR" altLang="en-US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의 성질 ②</a:t>
            </a:r>
            <a:endParaRPr lang="en-US" altLang="ko-KR" sz="1800" b="1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550862" lvl="1" indent="-285750">
              <a:lnSpc>
                <a:spcPct val="15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θ&gt;1 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이면 첫 번째 행에서 성공의 오즈가 두 번째 행에서의 경우보다 큼 </a:t>
            </a:r>
          </a:p>
          <a:p>
            <a:pPr marL="550862" lvl="1" indent="-285750">
              <a:lnSpc>
                <a:spcPct val="15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θ&lt;1 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이면 첫 번째 행에서 성공의 오즈가 두 번째 행에서의 경우보다 작음 </a:t>
            </a:r>
          </a:p>
          <a:p>
            <a:pPr marL="550862" lvl="1" indent="-285750">
              <a:lnSpc>
                <a:spcPct val="15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θ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에서 멀어질수록 더 강한 연관성을 표시 </a:t>
            </a:r>
          </a:p>
          <a:p>
            <a:pPr marL="550862" lvl="1" indent="-285750">
              <a:lnSpc>
                <a:spcPct val="15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행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열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의 순서가 바뀌면 </a:t>
            </a:r>
            <a:r>
              <a:rPr lang="ko-KR" altLang="en-US" sz="1600" dirty="0" err="1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오즈비는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역수가 됨 </a:t>
            </a:r>
          </a:p>
          <a:p>
            <a:pPr marL="550862" lvl="1" indent="-285750" algn="l" latinLnBrk="1">
              <a:lnSpc>
                <a:spcPct val="15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endParaRPr lang="en-US" altLang="ko-KR" sz="1600" b="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261938" indent="-261938" algn="l" latinLnBrk="1">
              <a:spcBef>
                <a:spcPct val="20000"/>
              </a:spcBef>
              <a:buSzPct val="100000"/>
              <a:buFont typeface="Wingdings" pitchFamily="2" charset="2"/>
              <a:buChar char="q"/>
            </a:pPr>
            <a:endParaRPr lang="en-US" altLang="ko-KR" sz="180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0B9361F5-1473-4285-852D-4BD43D7B4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35208" r="24802" b="34583"/>
          <a:stretch/>
        </p:blipFill>
        <p:spPr bwMode="auto">
          <a:xfrm>
            <a:off x="704798" y="3873963"/>
            <a:ext cx="739484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A3DDB2-EA32-4C88-8F20-C269ADF03685}"/>
              </a:ext>
            </a:extLst>
          </p:cNvPr>
          <p:cNvSpPr txBox="1"/>
          <p:nvPr/>
        </p:nvSpPr>
        <p:spPr>
          <a:xfrm>
            <a:off x="8099640" y="5208222"/>
            <a:ext cx="3826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☞</a:t>
            </a:r>
            <a:r>
              <a:rPr lang="ko-KR" altLang="en-US" sz="20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교차곱비</a:t>
            </a:r>
            <a:r>
              <a:rPr lang="en-US" altLang="ko-KR" sz="20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(cross-product ratio)</a:t>
            </a:r>
            <a:endParaRPr lang="ko-KR" altLang="en-US" sz="20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93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오즈와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endParaRPr lang="ko-KR" altLang="en-US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8DC37E-4DD1-42E8-9D26-21A81628E31E}"/>
              </a:ext>
            </a:extLst>
          </p:cNvPr>
          <p:cNvSpPr/>
          <p:nvPr/>
        </p:nvSpPr>
        <p:spPr>
          <a:xfrm>
            <a:off x="581067" y="1818804"/>
            <a:ext cx="8280920" cy="112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l" latinLnBrk="1">
              <a:spcBef>
                <a:spcPct val="20000"/>
              </a:spcBef>
              <a:buSzPct val="100000"/>
            </a:pPr>
            <a:r>
              <a:rPr lang="ko-KR" altLang="en-US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en-US" altLang="ko-KR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(odds ratio)</a:t>
            </a:r>
            <a:r>
              <a:rPr lang="ko-KR" altLang="en-US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의 성질 ③</a:t>
            </a:r>
            <a:endParaRPr lang="en-US" altLang="ko-KR" sz="1800" b="1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550862" lvl="1" indent="-285750">
              <a:lnSpc>
                <a:spcPct val="15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행과 열을 서로 바꾸어도 </a:t>
            </a:r>
            <a:r>
              <a:rPr lang="ko-KR" altLang="en-US" sz="1600" b="0" dirty="0" err="1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오즈비는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변함이 없음</a:t>
            </a:r>
            <a:endParaRPr lang="en-US" altLang="ko-KR" sz="1600" b="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261938" indent="-261938" algn="l" latinLnBrk="1">
              <a:spcBef>
                <a:spcPct val="20000"/>
              </a:spcBef>
              <a:buSzPct val="100000"/>
              <a:buFont typeface="Wingdings" pitchFamily="2" charset="2"/>
              <a:buChar char="q"/>
            </a:pPr>
            <a:endParaRPr lang="en-US" altLang="ko-KR" sz="180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C766816-9558-48E0-801C-7764EA6DF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41" t="55625" r="56662" b="33355"/>
          <a:stretch/>
        </p:blipFill>
        <p:spPr bwMode="auto">
          <a:xfrm>
            <a:off x="6351595" y="2327765"/>
            <a:ext cx="2667000" cy="806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6C03D2-9717-4EBA-9110-9A3F05F3891F}"/>
              </a:ext>
            </a:extLst>
          </p:cNvPr>
          <p:cNvGrpSpPr/>
          <p:nvPr/>
        </p:nvGrpSpPr>
        <p:grpSpPr>
          <a:xfrm>
            <a:off x="785054" y="2872947"/>
            <a:ext cx="7397901" cy="2268280"/>
            <a:chOff x="1131283" y="1774880"/>
            <a:chExt cx="7397901" cy="22682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19E3CEB-7C77-4977-9D5D-FB03881B2F25}"/>
                </a:ext>
              </a:extLst>
            </p:cNvPr>
            <p:cNvGrpSpPr/>
            <p:nvPr/>
          </p:nvGrpSpPr>
          <p:grpSpPr>
            <a:xfrm>
              <a:off x="1131283" y="1774880"/>
              <a:ext cx="7397901" cy="2268280"/>
              <a:chOff x="581066" y="2923575"/>
              <a:chExt cx="7397901" cy="2268280"/>
            </a:xfrm>
          </p:grpSpPr>
          <p:pic>
            <p:nvPicPr>
              <p:cNvPr id="10" name="Picture 3">
                <a:extLst>
                  <a:ext uri="{FF2B5EF4-FFF2-40B4-BE49-F238E27FC236}">
                    <a16:creationId xmlns:a16="http://schemas.microsoft.com/office/drawing/2014/main" id="{03A7DA1D-6624-4D85-BFC8-326F3B994D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462" b="58600"/>
              <a:stretch/>
            </p:blipFill>
            <p:spPr bwMode="auto">
              <a:xfrm>
                <a:off x="581066" y="2923575"/>
                <a:ext cx="2997607" cy="913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A8013929-47D0-46AB-91E1-425BE057A719}"/>
                  </a:ext>
                </a:extLst>
              </p:cNvPr>
              <p:cNvGrpSpPr/>
              <p:nvPr/>
            </p:nvGrpSpPr>
            <p:grpSpPr>
              <a:xfrm>
                <a:off x="581067" y="3985306"/>
                <a:ext cx="7397900" cy="1206549"/>
                <a:chOff x="581067" y="3985306"/>
                <a:chExt cx="7397900" cy="1206549"/>
              </a:xfrm>
            </p:grpSpPr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E152FF32-301A-41E5-92F3-904F671FBB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603" r="8482"/>
                <a:stretch/>
              </p:blipFill>
              <p:spPr bwMode="auto">
                <a:xfrm>
                  <a:off x="581067" y="3985306"/>
                  <a:ext cx="7397900" cy="12065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A3E998F-7825-417E-ADB5-3C3C5C8B50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47827" y="4432789"/>
                      <a:ext cx="599780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21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A3E998F-7825-417E-ADB5-3C3C5C8B50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7827" y="4432789"/>
                      <a:ext cx="59978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27A79854-DE76-4C5E-A5A9-E5303506F6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09354" y="4769546"/>
                      <a:ext cx="594457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800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27A79854-DE76-4C5E-A5A9-E5303506F6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09354" y="4769546"/>
                      <a:ext cx="5944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2FB327D0-E9E3-4655-AAAB-8326BB4E2B50}"/>
                </a:ext>
              </a:extLst>
            </p:cNvPr>
            <p:cNvSpPr/>
            <p:nvPr/>
          </p:nvSpPr>
          <p:spPr bwMode="auto">
            <a:xfrm>
              <a:off x="3316148" y="3429000"/>
              <a:ext cx="424125" cy="603275"/>
            </a:xfrm>
            <a:prstGeom prst="arc">
              <a:avLst>
                <a:gd name="adj1" fmla="val 16200000"/>
                <a:gd name="adj2" fmla="val 573270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Lucida Sans Unicode" pitchFamily="34" charset="0"/>
                <a:ea typeface="Gulim" pitchFamily="34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F0446F-464D-444D-90FD-766C201B313C}"/>
              </a:ext>
            </a:extLst>
          </p:cNvPr>
          <p:cNvSpPr/>
          <p:nvPr/>
        </p:nvSpPr>
        <p:spPr>
          <a:xfrm>
            <a:off x="6306096" y="1863710"/>
            <a:ext cx="1952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l" latinLnBrk="1">
              <a:spcBef>
                <a:spcPct val="20000"/>
              </a:spcBef>
              <a:buSzPct val="100000"/>
            </a:pPr>
            <a:r>
              <a:rPr lang="en-US" altLang="ko-KR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* </a:t>
            </a:r>
            <a:r>
              <a:rPr lang="ko-KR" altLang="en-US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표본 </a:t>
            </a:r>
            <a:r>
              <a:rPr lang="ko-KR" altLang="en-US" sz="1800" b="1" dirty="0" err="1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ko-KR" altLang="en-US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4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A5EA800-EDCC-4B6B-BFF3-70AFDBB6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1" y="1453472"/>
            <a:ext cx="85373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☞ </a:t>
            </a:r>
            <a:r>
              <a:rPr lang="ko-KR" altLang="en-US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사례</a:t>
            </a:r>
            <a:r>
              <a:rPr lang="en-US" altLang="ko-KR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-</a:t>
            </a:r>
            <a:r>
              <a:rPr lang="ko-KR" altLang="en-US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대조 연구</a:t>
            </a:r>
            <a:r>
              <a:rPr lang="en-US" altLang="ko-KR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en-US" altLang="ko-KR" sz="1600" b="1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case-control study)</a:t>
            </a:r>
            <a:r>
              <a:rPr lang="ko-KR" altLang="en-US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: </a:t>
            </a:r>
          </a:p>
          <a:p>
            <a:pPr marL="530225" lvl="1" indent="-1762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어떤 현상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결과가 나타난 집단을 분석하고 대조군을 연구자가 선정하여 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354012" lvl="1" algn="l"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 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조사한 것임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639762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시간을 거슬러 연구가 진행되는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후향적 연구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(retrospective study)</a:t>
            </a:r>
          </a:p>
          <a:p>
            <a:pPr marL="530225" lvl="1" indent="-1762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 경우 대조군이 연구자의 임의 선정이므로 상대위험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(RR)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으로 분석할 수 없음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530225" lvl="1" indent="-176213" algn="l">
              <a:buFont typeface="Arial" pitchFamily="34" charset="0"/>
              <a:buChar char="•"/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즉 </a:t>
            </a:r>
            <a:r>
              <a:rPr lang="ko-KR" altLang="en-US" sz="1600" b="1" dirty="0" err="1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en-US" altLang="ko-KR" sz="16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(odds ratio)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와 같은 측도를 생각하여야 함    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E01B779-1998-45B2-BD17-31BF44589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620787"/>
              </p:ext>
            </p:extLst>
          </p:nvPr>
        </p:nvGraphicFramePr>
        <p:xfrm>
          <a:off x="8099702" y="2476000"/>
          <a:ext cx="3438524" cy="1740391"/>
        </p:xfrm>
        <a:graphic>
          <a:graphicData uri="http://schemas.openxmlformats.org/drawingml/2006/table">
            <a:tbl>
              <a:tblPr/>
              <a:tblGrid>
                <a:gridCol w="85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itchFamily="50" charset="-127"/>
                          <a:ea typeface="맑은 고딕" pitchFamily="50" charset="-127"/>
                        </a:rPr>
                        <a:t>심근경색 발병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91">
                <a:tc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10,845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11,034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아스피린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10,933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11,037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21,778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22,071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0A751EE-2202-4EA0-B426-B4C3732D1FB5}"/>
              </a:ext>
            </a:extLst>
          </p:cNvPr>
          <p:cNvSpPr txBox="1"/>
          <p:nvPr/>
        </p:nvSpPr>
        <p:spPr>
          <a:xfrm>
            <a:off x="10258236" y="1843981"/>
            <a:ext cx="190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b="0" dirty="0">
                <a:solidFill>
                  <a:srgbClr val="00B0F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Case control</a:t>
            </a:r>
            <a:endParaRPr lang="ko-KR" altLang="en-US" sz="1800" b="0" dirty="0">
              <a:solidFill>
                <a:srgbClr val="00B0F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1" name="왼쪽 화살표 13">
            <a:extLst>
              <a:ext uri="{FF2B5EF4-FFF2-40B4-BE49-F238E27FC236}">
                <a16:creationId xmlns:a16="http://schemas.microsoft.com/office/drawing/2014/main" id="{D20A6F7C-67A4-4D16-B300-DD2211B57FD3}"/>
              </a:ext>
            </a:extLst>
          </p:cNvPr>
          <p:cNvSpPr/>
          <p:nvPr/>
        </p:nvSpPr>
        <p:spPr bwMode="auto">
          <a:xfrm rot="16200000">
            <a:off x="8436857" y="4200087"/>
            <a:ext cx="632172" cy="56409"/>
          </a:xfrm>
          <a:prstGeom prst="lef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Lucida Sans Unicode" pitchFamily="34" charset="0"/>
              <a:ea typeface="Gulim" pitchFamily="34" charset="-127"/>
            </a:endParaRPr>
          </a:p>
        </p:txBody>
      </p: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id="{683A65A6-73B7-440D-899C-61BDDD44E010}"/>
              </a:ext>
            </a:extLst>
          </p:cNvPr>
          <p:cNvSpPr/>
          <p:nvPr/>
        </p:nvSpPr>
        <p:spPr bwMode="auto">
          <a:xfrm>
            <a:off x="9067244" y="2813101"/>
            <a:ext cx="1544815" cy="3693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Lucida Sans Unicode" pitchFamily="34" charset="0"/>
              <a:ea typeface="Gulim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A6AF9F-A124-47B7-8772-C01577488019}"/>
              </a:ext>
            </a:extLst>
          </p:cNvPr>
          <p:cNvSpPr/>
          <p:nvPr/>
        </p:nvSpPr>
        <p:spPr>
          <a:xfrm>
            <a:off x="1268459" y="956175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오즈와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en-US" altLang="ko-KR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-</a:t>
            </a:r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예제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FBB67BB-3463-4CCC-93CC-33F3F3A60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23" y="4214004"/>
            <a:ext cx="7905998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fontAlgn="ctr">
              <a:spcBef>
                <a:spcPct val="30000"/>
              </a:spcBef>
              <a:buSzPct val="120000"/>
              <a:tabLst>
                <a:tab pos="1314450" algn="l"/>
              </a:tabLst>
            </a:pPr>
            <a:r>
              <a:rPr lang="ko-KR" altLang="en-US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☞ 코호트 연구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(cohort</a:t>
            </a:r>
            <a:r>
              <a:rPr lang="ko-KR" altLang="en-US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study)</a:t>
            </a:r>
            <a:r>
              <a:rPr lang="ko-KR" altLang="en-US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: </a:t>
            </a:r>
          </a:p>
          <a:p>
            <a:pPr marL="442913" lvl="2" indent="-177800" fontAlgn="ctr">
              <a:spcBef>
                <a:spcPct val="30000"/>
              </a:spcBef>
              <a:buSzPct val="120000"/>
              <a:buFont typeface="Arial" panose="020B0604020202020204" pitchFamily="34" charset="0"/>
              <a:buChar char="•"/>
              <a:tabLst>
                <a:tab pos="131445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연구 대상으로 선정된 특정 인구 집단으로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통계적으로 동일한 특색이나 행동양식을 공유하는 집단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코호트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에 대한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연구</a:t>
            </a:r>
            <a:endParaRPr lang="en-US" altLang="ko-KR" sz="160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442913" lvl="2" indent="-177800" fontAlgn="ctr">
              <a:spcBef>
                <a:spcPct val="30000"/>
              </a:spcBef>
              <a:buSzPct val="120000"/>
              <a:buFont typeface="Arial" panose="020B0604020202020204" pitchFamily="34" charset="0"/>
              <a:buChar char="•"/>
              <a:tabLst>
                <a:tab pos="131445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특정 요인에 노출된 집단과 노출되지 않은 집단을 추적하고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 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연구 대상 질병의 발생률을 비교하여 요인과 질병 발생 관계를 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조사 </a:t>
            </a:r>
            <a:endParaRPr lang="en-US" altLang="ko-KR" sz="160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442913" lvl="2" indent="-177800" fontAlgn="ctr">
              <a:spcBef>
                <a:spcPct val="30000"/>
              </a:spcBef>
              <a:buSzPct val="120000"/>
              <a:buFont typeface="Arial" panose="020B0604020202020204" pitchFamily="34" charset="0"/>
              <a:buChar char="•"/>
              <a:tabLst>
                <a:tab pos="131445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연구의 진행 방향이 시간의 흐름에 따라 진행되는 </a:t>
            </a:r>
            <a:r>
              <a:rPr lang="ko-KR" altLang="en-US" sz="16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전향적 연구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(prospective study)</a:t>
            </a:r>
          </a:p>
          <a:p>
            <a:pPr marL="442913" lvl="2" indent="-177800" fontAlgn="ctr">
              <a:spcBef>
                <a:spcPct val="30000"/>
              </a:spcBef>
              <a:buSzPct val="120000"/>
              <a:buFont typeface="Arial" panose="020B0604020202020204" pitchFamily="34" charset="0"/>
              <a:buChar char="•"/>
              <a:tabLst>
                <a:tab pos="1314450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요인 대조 연구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(factor - control study)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라고도 함</a:t>
            </a:r>
            <a:endParaRPr lang="en-US" altLang="ko-KR" sz="1600" dirty="0">
              <a:solidFill>
                <a:srgbClr val="0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6" name="모서리가 둥근 직사각형 14">
            <a:extLst>
              <a:ext uri="{FF2B5EF4-FFF2-40B4-BE49-F238E27FC236}">
                <a16:creationId xmlns:a16="http://schemas.microsoft.com/office/drawing/2014/main" id="{E91A3B1D-8D26-4101-8D49-FF0167E1AF0C}"/>
              </a:ext>
            </a:extLst>
          </p:cNvPr>
          <p:cNvSpPr/>
          <p:nvPr/>
        </p:nvSpPr>
        <p:spPr bwMode="auto">
          <a:xfrm>
            <a:off x="8141077" y="3112413"/>
            <a:ext cx="772408" cy="79979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Lucida Sans Unicode" pitchFamily="34" charset="0"/>
              <a:ea typeface="Gulim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EB1A6-954A-4E31-AFD0-2B7EAD047F65}"/>
              </a:ext>
            </a:extLst>
          </p:cNvPr>
          <p:cNvSpPr txBox="1"/>
          <p:nvPr/>
        </p:nvSpPr>
        <p:spPr>
          <a:xfrm>
            <a:off x="8527281" y="4553492"/>
            <a:ext cx="167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00B0F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Cohort study</a:t>
            </a:r>
            <a:endParaRPr lang="ko-KR" altLang="en-US" sz="1800" b="0" dirty="0">
              <a:solidFill>
                <a:srgbClr val="00B0F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6C2B8C5E-2BB3-4A81-AA3C-2EC9DDA8E0DF}"/>
              </a:ext>
            </a:extLst>
          </p:cNvPr>
          <p:cNvSpPr/>
          <p:nvPr/>
        </p:nvSpPr>
        <p:spPr>
          <a:xfrm>
            <a:off x="9067244" y="2028647"/>
            <a:ext cx="1190990" cy="726870"/>
          </a:xfrm>
          <a:prstGeom prst="bentArrow">
            <a:avLst>
              <a:gd name="adj1" fmla="val 5210"/>
              <a:gd name="adj2" fmla="val 2605"/>
              <a:gd name="adj3" fmla="val 6251"/>
              <a:gd name="adj4" fmla="val 34375"/>
            </a:avLst>
          </a:prstGeom>
          <a:solidFill>
            <a:srgbClr val="FF4040"/>
          </a:solidFill>
          <a:ln>
            <a:solidFill>
              <a:srgbClr val="FF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022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오즈와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en-US" altLang="ko-KR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-</a:t>
            </a:r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예제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062868E-5C23-4CE3-B95A-18EEE09577CF}"/>
                  </a:ext>
                </a:extLst>
              </p:cNvPr>
              <p:cNvSpPr/>
              <p:nvPr/>
            </p:nvSpPr>
            <p:spPr>
              <a:xfrm>
                <a:off x="568274" y="3584522"/>
                <a:ext cx="8375848" cy="25140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Arial" panose="020B0604020202020204" pitchFamily="34" charset="0"/>
                  <a:buChar char="•"/>
                  <a:tabLst>
                    <a:tab pos="1314450" algn="l"/>
                  </a:tabLst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두 비율의 차</a:t>
                </a:r>
                <a:endParaRPr lang="en-US" altLang="ko-KR" sz="1600" b="1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442913" indent="-177800" algn="l" fontAlgn="ctr">
                  <a:lnSpc>
                    <a:spcPct val="150000"/>
                  </a:lnSpc>
                  <a:spcBef>
                    <a:spcPct val="30000"/>
                  </a:spcBef>
                  <a:buSzPct val="100000"/>
                  <a:buFont typeface="Wingdings" panose="05000000000000000000" pitchFamily="2" charset="2"/>
                  <a:buChar char="ü"/>
                  <a:tabLst>
                    <a:tab pos="1314450" algn="l"/>
                  </a:tabLst>
                </a:pPr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위약 집단의 심근경색 발병 비율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=0.0171</m:t>
                    </m:r>
                  </m:oMath>
                </a14:m>
                <a:endParaRPr lang="en-US" altLang="ko-KR" sz="16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442913" indent="-177800" algn="l" fontAlgn="ctr">
                  <a:spcBef>
                    <a:spcPct val="30000"/>
                  </a:spcBef>
                  <a:buSzPct val="100000"/>
                  <a:buFont typeface="Wingdings" panose="05000000000000000000" pitchFamily="2" charset="2"/>
                  <a:buChar char="ü"/>
                  <a:tabLst>
                    <a:tab pos="1314450" algn="l"/>
                  </a:tabLst>
                </a:pPr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아스피린 집단의 심근경색 발병 비율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=0.0094</m:t>
                    </m:r>
                  </m:oMath>
                </a14:m>
                <a:endParaRPr lang="en-US" altLang="ko-KR" sz="16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442913" indent="-177800" algn="l" fontAlgn="ctr">
                  <a:spcBef>
                    <a:spcPct val="30000"/>
                  </a:spcBef>
                  <a:buSzPct val="100000"/>
                  <a:buFont typeface="Wingdings" panose="05000000000000000000" pitchFamily="2" charset="2"/>
                  <a:buChar char="ü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ko-KR" altLang="en-US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𝜋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에 대한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100(1-</a:t>
                </a:r>
                <a:r>
                  <a:rPr lang="el-GR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α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)%</a:t>
                </a:r>
              </a:p>
              <a:p>
                <a:pPr marL="442913" indent="-177800" algn="l" fontAlgn="ctr">
                  <a:spcBef>
                    <a:spcPct val="30000"/>
                  </a:spcBef>
                  <a:buSzPct val="100000"/>
                  <a:buFont typeface="Wingdings" panose="05000000000000000000" pitchFamily="2" charset="2"/>
                  <a:buChar char="ü"/>
                  <a:tabLst>
                    <a:tab pos="1314450" algn="l"/>
                  </a:tabLs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±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ko-KR" altLang="en-US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sub>
                    </m:sSub>
                    <m:rad>
                      <m:radPr>
                        <m:degHide m:val="on"/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맑은 고딕" pitchFamily="50" charset="-127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0.0171−0.0094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±1.96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0.0015</m:t>
                        </m:r>
                      </m:e>
                    </m:d>
                  </m:oMath>
                </a14:m>
                <a:endParaRPr lang="en-US" altLang="ko-KR" sz="16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algn="l" fontAlgn="ctr">
                  <a:spcBef>
                    <a:spcPct val="30000"/>
                  </a:spcBef>
                  <a:buSzPct val="100000"/>
                  <a:tabLst>
                    <a:tab pos="1314450" algn="l"/>
                  </a:tabLst>
                </a:pPr>
                <a:r>
                  <a:rPr lang="en-US" altLang="ko-KR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  <a:sym typeface="Wingdings" panose="05000000000000000000" pitchFamily="2" charset="2"/>
                  </a:rPr>
                  <a:t>            (0.005, 0.011) : 0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  <a:sym typeface="Wingdings" panose="05000000000000000000" pitchFamily="2" charset="2"/>
                  </a:rPr>
                  <a:t>보다 큰 구간 즉 아스피린이 심근경색의 발병을 줄임</a:t>
                </a:r>
                <a:endParaRPr lang="en-US" altLang="ko-KR" sz="1600" b="0" dirty="0">
                  <a:solidFill>
                    <a:schemeClr val="tx1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062868E-5C23-4CE3-B95A-18EEE0957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74" y="3584522"/>
                <a:ext cx="8375848" cy="2514022"/>
              </a:xfrm>
              <a:prstGeom prst="rect">
                <a:avLst/>
              </a:prstGeom>
              <a:blipFill>
                <a:blip r:embed="rId2"/>
                <a:stretch>
                  <a:fillRect l="-291" b="-24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2F4ABB7F-23E8-4034-ABB4-EBDE342A6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68" t="24401" r="29995" b="49194"/>
          <a:stretch/>
        </p:blipFill>
        <p:spPr bwMode="auto">
          <a:xfrm>
            <a:off x="6772279" y="1249360"/>
            <a:ext cx="3711115" cy="261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2CCE969-7DDE-444D-B5E1-5FCBB3DED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166223"/>
              </p:ext>
            </p:extLst>
          </p:nvPr>
        </p:nvGraphicFramePr>
        <p:xfrm>
          <a:off x="1073304" y="1688609"/>
          <a:ext cx="3438524" cy="1740391"/>
        </p:xfrm>
        <a:graphic>
          <a:graphicData uri="http://schemas.openxmlformats.org/drawingml/2006/table">
            <a:tbl>
              <a:tblPr/>
              <a:tblGrid>
                <a:gridCol w="85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itchFamily="50" charset="-127"/>
                          <a:ea typeface="맑은 고딕" pitchFamily="50" charset="-127"/>
                        </a:rPr>
                        <a:t>심근경색 발병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91">
                <a:tc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10,845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11,034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아스피린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10,933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11,037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21,778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22,071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5E93F67-DC28-4618-A91D-1AACCCA3D4C3}"/>
              </a:ext>
            </a:extLst>
          </p:cNvPr>
          <p:cNvSpPr txBox="1"/>
          <p:nvPr/>
        </p:nvSpPr>
        <p:spPr>
          <a:xfrm>
            <a:off x="8819834" y="6127263"/>
            <a:ext cx="3086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Q. </a:t>
            </a:r>
            <a:r>
              <a:rPr lang="ko-KR" altLang="en-US" sz="20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연관성이 </a:t>
            </a:r>
            <a:r>
              <a:rPr lang="ko-KR" altLang="en-US" sz="2000" b="1" dirty="0" err="1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어느정도일까</a:t>
            </a:r>
            <a:r>
              <a:rPr lang="en-US" altLang="ko-KR" sz="20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?</a:t>
            </a:r>
            <a:endParaRPr lang="ko-KR" altLang="en-US" sz="2000" b="1" dirty="0">
              <a:solidFill>
                <a:srgbClr val="C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063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CD5B9C-6916-486C-834C-6C14DE253AB2}"/>
              </a:ext>
            </a:extLst>
          </p:cNvPr>
          <p:cNvSpPr/>
          <p:nvPr/>
        </p:nvSpPr>
        <p:spPr>
          <a:xfrm>
            <a:off x="1268459" y="956175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오즈와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en-US" altLang="ko-KR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-</a:t>
            </a:r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예제</a:t>
            </a: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070009CC-C3D4-4D1C-8D0D-7AF1C237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080" y="7020797"/>
            <a:ext cx="514350" cy="304800"/>
          </a:xfrm>
        </p:spPr>
        <p:txBody>
          <a:bodyPr/>
          <a:lstStyle/>
          <a:p>
            <a:fld id="{9F17FFEA-4477-462C-8E02-54BECCFEDF36}" type="slidenum">
              <a:rPr lang="ko-KR" altLang="en-US" smtClean="0">
                <a:latin typeface="DX경필고딕B" panose="02010606000101010101" pitchFamily="2" charset="-127"/>
                <a:ea typeface="DX경필고딕B" panose="02010606000101010101" pitchFamily="2" charset="-127"/>
              </a:rPr>
              <a:pPr/>
              <a:t>36</a:t>
            </a:fld>
            <a:endParaRPr lang="en-US" altLang="ko-KR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68AADC-63A0-494E-95FB-7B1E0964274A}"/>
              </a:ext>
            </a:extLst>
          </p:cNvPr>
          <p:cNvSpPr/>
          <p:nvPr/>
        </p:nvSpPr>
        <p:spPr>
          <a:xfrm>
            <a:off x="0" y="4439411"/>
            <a:ext cx="5455760" cy="896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811213" indent="-177800" algn="l" fontAlgn="ctr">
              <a:lnSpc>
                <a:spcPct val="150000"/>
              </a:lnSpc>
              <a:spcBef>
                <a:spcPct val="30000"/>
              </a:spcBef>
              <a:buSzPct val="100000"/>
              <a:buFont typeface="Wingdings" panose="05000000000000000000" pitchFamily="2" charset="2"/>
              <a:buChar char="ü"/>
              <a:tabLst>
                <a:tab pos="1314450" algn="l"/>
              </a:tabLst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심근경색 발병자의 위약을 먹은 오즈는 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633413" algn="l" fontAlgn="ctr">
              <a:lnSpc>
                <a:spcPct val="150000"/>
              </a:lnSpc>
              <a:spcBef>
                <a:spcPct val="30000"/>
              </a:spcBef>
              <a:buSzPct val="100000"/>
              <a:tabLst>
                <a:tab pos="1314450" algn="l"/>
              </a:tabLst>
            </a:pPr>
            <a:r>
              <a:rPr lang="en-US" altLang="ko-KR" sz="16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심근경색이 발병하지 않은 위약 오즈에 비해 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1.832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배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34D348A-19A5-4B41-8C36-90424AE4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03980"/>
              </p:ext>
            </p:extLst>
          </p:nvPr>
        </p:nvGraphicFramePr>
        <p:xfrm>
          <a:off x="780292" y="2467237"/>
          <a:ext cx="3438524" cy="1740391"/>
        </p:xfrm>
        <a:graphic>
          <a:graphicData uri="http://schemas.openxmlformats.org/drawingml/2006/table">
            <a:tbl>
              <a:tblPr/>
              <a:tblGrid>
                <a:gridCol w="85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itchFamily="50" charset="-127"/>
                          <a:ea typeface="맑은 고딕" pitchFamily="50" charset="-127"/>
                        </a:rPr>
                        <a:t>심근경색 발병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91">
                <a:tc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10,845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11,034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아스피린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10,933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11,037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21,778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22,071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id="{52CD73EC-34B2-4D69-BA2B-20D87555AFDF}"/>
              </a:ext>
            </a:extLst>
          </p:cNvPr>
          <p:cNvSpPr/>
          <p:nvPr/>
        </p:nvSpPr>
        <p:spPr bwMode="auto">
          <a:xfrm>
            <a:off x="1731144" y="2804338"/>
            <a:ext cx="1544815" cy="3693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Lucida Sans Unicode" pitchFamily="34" charset="0"/>
              <a:ea typeface="Gulim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6D44479-5B39-499B-A60E-70ECA2080AA0}"/>
              </a:ext>
            </a:extLst>
          </p:cNvPr>
          <p:cNvGrpSpPr/>
          <p:nvPr/>
        </p:nvGrpSpPr>
        <p:grpSpPr>
          <a:xfrm>
            <a:off x="8149825" y="314147"/>
            <a:ext cx="3589990" cy="1200329"/>
            <a:chOff x="787300" y="4708548"/>
            <a:chExt cx="3589990" cy="120032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44C7F27-7792-4DFF-BDF2-B9816631BCB2}"/>
                </a:ext>
              </a:extLst>
            </p:cNvPr>
            <p:cNvGrpSpPr/>
            <p:nvPr/>
          </p:nvGrpSpPr>
          <p:grpSpPr>
            <a:xfrm>
              <a:off x="787300" y="4708548"/>
              <a:ext cx="3092600" cy="1200329"/>
              <a:chOff x="979233" y="4641645"/>
              <a:chExt cx="3092600" cy="120032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C39C45-490A-42F8-B515-6200F9AB19E8}"/>
                  </a:ext>
                </a:extLst>
              </p:cNvPr>
              <p:cNvSpPr txBox="1"/>
              <p:nvPr/>
            </p:nvSpPr>
            <p:spPr>
              <a:xfrm>
                <a:off x="1519868" y="4641645"/>
                <a:ext cx="18261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사례군</a:t>
                </a:r>
                <a:r>
                  <a:rPr lang="ko-KR" altLang="en-US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리스크 </a:t>
                </a: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O</a:t>
                </a:r>
              </a:p>
              <a:p>
                <a:pPr algn="ctr"/>
                <a:r>
                  <a:rPr lang="ko-KR" altLang="en-US" dirty="0" err="1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사례군</a:t>
                </a:r>
                <a:r>
                  <a:rPr lang="ko-KR" altLang="en-US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리스크 </a:t>
                </a: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X</a:t>
                </a:r>
              </a:p>
              <a:p>
                <a:pPr algn="ctr"/>
                <a:r>
                  <a:rPr lang="ko-KR" altLang="en-US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대조군 리스크 </a:t>
                </a: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O</a:t>
                </a:r>
              </a:p>
              <a:p>
                <a:pPr algn="ctr"/>
                <a:r>
                  <a:rPr lang="ko-KR" altLang="en-US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대조군 리스크 </a:t>
                </a:r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X</a:t>
                </a: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FE876050-2F55-409C-9097-76B30493F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233" y="5241809"/>
                <a:ext cx="3092600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C9F7E31-233D-4C62-A5B1-40C8E4B9E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5828" y="5505966"/>
                <a:ext cx="193028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AF41B19-8577-4C6A-B7B7-97F1DA607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5828" y="4964426"/>
                <a:ext cx="193028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4EAC60-387B-4E81-A189-89FDE479EE5E}"/>
                </a:ext>
              </a:extLst>
            </p:cNvPr>
            <p:cNvSpPr txBox="1"/>
            <p:nvPr/>
          </p:nvSpPr>
          <p:spPr>
            <a:xfrm>
              <a:off x="3263512" y="4822693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DX경필고딕B" panose="02010606000101010101" pitchFamily="2" charset="-127"/>
                  <a:ea typeface="DX경필고딕B" panose="02010606000101010101" pitchFamily="2" charset="-127"/>
                </a:rPr>
                <a:t>사례군</a:t>
              </a:r>
              <a:r>
                <a:rPr lang="ko-KR" altLang="en-US" sz="1400" dirty="0">
                  <a:latin typeface="DX경필고딕B" panose="02010606000101010101" pitchFamily="2" charset="-127"/>
                  <a:ea typeface="DX경필고딕B" panose="02010606000101010101" pitchFamily="2" charset="-127"/>
                </a:rPr>
                <a:t> 오즈</a:t>
              </a:r>
              <a:endPara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C9CCB0-42C9-4B20-B3B0-40CBECCF5989}"/>
                </a:ext>
              </a:extLst>
            </p:cNvPr>
            <p:cNvSpPr txBox="1"/>
            <p:nvPr/>
          </p:nvSpPr>
          <p:spPr>
            <a:xfrm>
              <a:off x="3304560" y="5428703"/>
              <a:ext cx="107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DX경필고딕B" panose="02010606000101010101" pitchFamily="2" charset="-127"/>
                  <a:ea typeface="DX경필고딕B" panose="02010606000101010101" pitchFamily="2" charset="-127"/>
                </a:rPr>
                <a:t>대조군 오즈</a:t>
              </a:r>
              <a:endPara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endParaRPr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DC4532BA-A04A-457B-9696-65C758A05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42976"/>
              </p:ext>
            </p:extLst>
          </p:nvPr>
        </p:nvGraphicFramePr>
        <p:xfrm>
          <a:off x="6842888" y="2594847"/>
          <a:ext cx="3438524" cy="1380351"/>
        </p:xfrm>
        <a:graphic>
          <a:graphicData uri="http://schemas.openxmlformats.org/drawingml/2006/table">
            <a:tbl>
              <a:tblPr/>
              <a:tblGrid>
                <a:gridCol w="85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itchFamily="50" charset="-127"/>
                          <a:ea typeface="맑은 고딕" pitchFamily="50" charset="-127"/>
                        </a:rPr>
                        <a:t>심근경색 발병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91">
                <a:tc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10,845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11,034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아스피린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10,933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11,037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Rectangle 3">
            <a:extLst>
              <a:ext uri="{FF2B5EF4-FFF2-40B4-BE49-F238E27FC236}">
                <a16:creationId xmlns:a16="http://schemas.microsoft.com/office/drawing/2014/main" id="{86A55D26-E5C3-41FA-B27B-337277E64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5" y="1816878"/>
            <a:ext cx="3905404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>
              <a:lnSpc>
                <a:spcPct val="15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☞ 사례</a:t>
            </a:r>
            <a:r>
              <a:rPr lang="en-US" altLang="ko-KR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-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대조 연구</a:t>
            </a:r>
            <a:r>
              <a:rPr lang="en-US" altLang="ko-KR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case-control study)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: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9B8232-2282-4DAC-92DE-FC35CCBC3E68}"/>
              </a:ext>
            </a:extLst>
          </p:cNvPr>
          <p:cNvSpPr/>
          <p:nvPr/>
        </p:nvSpPr>
        <p:spPr>
          <a:xfrm>
            <a:off x="6781757" y="1847472"/>
            <a:ext cx="35607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l" fontAlgn="ctr">
              <a:spcBef>
                <a:spcPct val="30000"/>
              </a:spcBef>
              <a:buSzPct val="120000"/>
              <a:tabLst>
                <a:tab pos="1314450" algn="l"/>
              </a:tabLst>
            </a:pP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☞ 코호트 연구</a:t>
            </a:r>
            <a:r>
              <a:rPr lang="en-US" altLang="ko-KR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cohort</a:t>
            </a:r>
            <a:r>
              <a:rPr lang="ko-KR" altLang="en-US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study)</a:t>
            </a:r>
            <a:r>
              <a:rPr lang="ko-KR" altLang="en-US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DC5BD71-CF43-43C9-A511-77145538F299}"/>
                  </a:ext>
                </a:extLst>
              </p:cNvPr>
              <p:cNvSpPr/>
              <p:nvPr/>
            </p:nvSpPr>
            <p:spPr>
              <a:xfrm>
                <a:off x="3631187" y="1020122"/>
                <a:ext cx="4233723" cy="658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b="1" i="1">
                              <a:latin typeface="Cambria Math"/>
                            </a:rPr>
                            <m:t>𝜽</m:t>
                          </m:r>
                        </m:e>
                      </m:acc>
                      <m:r>
                        <a:rPr lang="en-US" altLang="ko-KR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/>
                                </a:rPr>
                                <m:t>𝟏𝟏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/>
                                </a:rPr>
                                <m:t>𝟐𝟐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/>
                                </a:rPr>
                                <m:t>𝟏𝟐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/>
                                </a:rPr>
                                <m:t>𝟐𝟏</m:t>
                              </m:r>
                            </m:sub>
                          </m:sSub>
                        </m:den>
                      </m:f>
                      <m:r>
                        <a:rPr lang="en-US" altLang="ko-KR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>
                              <a:latin typeface="Cambria Math"/>
                            </a:rPr>
                            <m:t>𝟏𝟖𝟗</m:t>
                          </m:r>
                          <m:r>
                            <a:rPr lang="en-US" altLang="ko-KR" b="1" i="1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ko-KR" b="1" i="1">
                              <a:latin typeface="Cambria Math"/>
                              <a:ea typeface="Cambria Math"/>
                            </a:rPr>
                            <m:t>𝟏𝟎𝟗𝟑𝟑</m:t>
                          </m:r>
                        </m:num>
                        <m:den>
                          <m:r>
                            <a:rPr lang="en-US" altLang="ko-KR" b="1" i="1">
                              <a:latin typeface="Cambria Math"/>
                            </a:rPr>
                            <m:t>𝟏𝟎𝟒</m:t>
                          </m:r>
                          <m:r>
                            <a:rPr lang="en-US" altLang="ko-KR" b="1" i="1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ko-KR" b="1" i="1">
                              <a:latin typeface="Cambria Math"/>
                              <a:ea typeface="Cambria Math"/>
                            </a:rPr>
                            <m:t>𝟏𝟎𝟖𝟒𝟓</m:t>
                          </m:r>
                        </m:den>
                      </m:f>
                      <m:r>
                        <a:rPr lang="en-US" altLang="ko-KR" b="1" i="1">
                          <a:latin typeface="Cambria Math"/>
                        </a:rPr>
                        <m:t>=</m:t>
                      </m:r>
                      <m:r>
                        <a:rPr lang="en-US" altLang="ko-KR" b="1" i="1">
                          <a:latin typeface="Cambria Math"/>
                        </a:rPr>
                        <m:t>𝟏</m:t>
                      </m:r>
                      <m:r>
                        <a:rPr lang="en-US" altLang="ko-KR" b="1" i="1">
                          <a:latin typeface="Cambria Math"/>
                        </a:rPr>
                        <m:t>.</m:t>
                      </m:r>
                      <m:r>
                        <a:rPr lang="en-US" altLang="ko-KR" b="1" i="1">
                          <a:latin typeface="Cambria Math"/>
                        </a:rPr>
                        <m:t>𝟖𝟑𝟐𝟏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DC5BD71-CF43-43C9-A511-77145538F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187" y="1020122"/>
                <a:ext cx="4233723" cy="6580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A4F377-C417-43CE-BA1F-A64C114C60C9}"/>
              </a:ext>
            </a:extLst>
          </p:cNvPr>
          <p:cNvSpPr/>
          <p:nvPr/>
        </p:nvSpPr>
        <p:spPr>
          <a:xfrm>
            <a:off x="5746657" y="4439411"/>
            <a:ext cx="6211563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811213" indent="-177800" fontAlgn="ctr">
              <a:lnSpc>
                <a:spcPct val="150000"/>
              </a:lnSpc>
              <a:spcBef>
                <a:spcPct val="30000"/>
              </a:spcBef>
              <a:buSzPct val="100000"/>
              <a:buFont typeface="Wingdings" panose="05000000000000000000" pitchFamily="2" charset="2"/>
              <a:buChar char="ü"/>
              <a:tabLst>
                <a:tab pos="1314450" algn="l"/>
              </a:tabLst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위약복용집단에서 심근경색을 일으킬 오즈는 아스피린 복용집단의 </a:t>
            </a:r>
            <a:r>
              <a:rPr lang="en-US" altLang="ko-KR" sz="16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1.832</a:t>
            </a:r>
            <a:r>
              <a:rPr lang="ko-KR" altLang="en-US" sz="16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배이므로 위약 집단에서 약 </a:t>
            </a:r>
            <a:r>
              <a:rPr lang="en-US" altLang="ko-KR" sz="16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83%</a:t>
            </a:r>
            <a:r>
              <a:rPr lang="ko-KR" altLang="en-US" sz="16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만큼 더 높게 추정</a:t>
            </a:r>
            <a:endParaRPr lang="en-US" altLang="ko-KR" sz="16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8" name="모서리가 둥근 직사각형 14">
            <a:extLst>
              <a:ext uri="{FF2B5EF4-FFF2-40B4-BE49-F238E27FC236}">
                <a16:creationId xmlns:a16="http://schemas.microsoft.com/office/drawing/2014/main" id="{50481A7B-872B-4586-9083-F73CFE34A8C3}"/>
              </a:ext>
            </a:extLst>
          </p:cNvPr>
          <p:cNvSpPr/>
          <p:nvPr/>
        </p:nvSpPr>
        <p:spPr bwMode="auto">
          <a:xfrm>
            <a:off x="6808391" y="3217700"/>
            <a:ext cx="911908" cy="79500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Lucida Sans Unicode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053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CD5B9C-6916-486C-834C-6C14DE253AB2}"/>
              </a:ext>
            </a:extLst>
          </p:cNvPr>
          <p:cNvSpPr/>
          <p:nvPr/>
        </p:nvSpPr>
        <p:spPr>
          <a:xfrm>
            <a:off x="1268459" y="956175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오즈비와</a:t>
            </a:r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상대위험의 관계</a:t>
            </a:r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070009CC-C3D4-4D1C-8D0D-7AF1C237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080" y="7020797"/>
            <a:ext cx="514350" cy="304800"/>
          </a:xfrm>
        </p:spPr>
        <p:txBody>
          <a:bodyPr/>
          <a:lstStyle/>
          <a:p>
            <a:fld id="{9F17FFEA-4477-462C-8E02-54BECCFEDF36}" type="slidenum">
              <a:rPr lang="ko-KR" altLang="en-US" smtClean="0">
                <a:latin typeface="DX경필고딕B" panose="02010606000101010101" pitchFamily="2" charset="-127"/>
                <a:ea typeface="DX경필고딕B" panose="02010606000101010101" pitchFamily="2" charset="-127"/>
              </a:rPr>
              <a:pPr/>
              <a:t>37</a:t>
            </a:fld>
            <a:endParaRPr lang="en-US" altLang="ko-KR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157490-3455-46C3-888B-5E0B3A783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133384"/>
              </p:ext>
            </p:extLst>
          </p:nvPr>
        </p:nvGraphicFramePr>
        <p:xfrm>
          <a:off x="1691680" y="2419156"/>
          <a:ext cx="3571876" cy="2018526"/>
        </p:xfrm>
        <a:graphic>
          <a:graphicData uri="http://schemas.openxmlformats.org/drawingml/2006/table">
            <a:tbl>
              <a:tblPr/>
              <a:tblGrid>
                <a:gridCol w="892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2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ko-KR" altLang="en-US" sz="16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94">
                <a:tc gridSpan="2"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심근경색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대조집단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흡연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아니오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6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04C897E8-BA9C-4394-98EB-38A3E67C2247}"/>
              </a:ext>
            </a:extLst>
          </p:cNvPr>
          <p:cNvSpPr/>
          <p:nvPr/>
        </p:nvSpPr>
        <p:spPr>
          <a:xfrm>
            <a:off x="1187624" y="5793817"/>
            <a:ext cx="61611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6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상대 위험을 계산할 수 없다</a:t>
            </a:r>
            <a:r>
              <a:rPr lang="en-US" altLang="ko-KR" sz="16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∵ </a:t>
            </a:r>
            <a:r>
              <a:rPr lang="en-US" altLang="ko-KR" sz="1600" b="1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column marginal fixed) </a:t>
            </a:r>
            <a:endParaRPr lang="ko-KR" altLang="en-US" sz="1600" b="1" dirty="0">
              <a:solidFill>
                <a:srgbClr val="C00000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DF5DB5E-854B-4E75-9F0E-68FAE3AFE112}"/>
              </a:ext>
            </a:extLst>
          </p:cNvPr>
          <p:cNvSpPr/>
          <p:nvPr/>
        </p:nvSpPr>
        <p:spPr bwMode="auto">
          <a:xfrm>
            <a:off x="3635896" y="4005064"/>
            <a:ext cx="576064" cy="43261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Lucida Sans Unicode" pitchFamily="34" charset="0"/>
              <a:ea typeface="Gulim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C6B08F-9BCF-4869-8493-A8FAE1B963BB}"/>
                  </a:ext>
                </a:extLst>
              </p:cNvPr>
              <p:cNvSpPr txBox="1"/>
              <p:nvPr/>
            </p:nvSpPr>
            <p:spPr>
              <a:xfrm>
                <a:off x="6471864" y="5519437"/>
                <a:ext cx="1753878" cy="802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𝝅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ko-KR" sz="1600" b="1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𝝅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ko-KR" sz="1600" b="1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 ,  </m:t>
                      </m:r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600" b="1" dirty="0">
                  <a:solidFill>
                    <a:srgbClr val="C00000"/>
                  </a:solidFill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algn="l"/>
                <a:r>
                  <a:rPr lang="ko-KR" altLang="en-US" sz="1600" b="1" dirty="0">
                    <a:solidFill>
                      <a:srgbClr val="C00000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계산할 수 없음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C6B08F-9BCF-4869-8493-A8FAE1B96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864" y="5519437"/>
                <a:ext cx="1753878" cy="802464"/>
              </a:xfrm>
              <a:prstGeom prst="rect">
                <a:avLst/>
              </a:prstGeom>
              <a:blipFill>
                <a:blip r:embed="rId2"/>
                <a:stretch>
                  <a:fillRect l="-2091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2AAC81D-2ECA-4ECA-9399-C253E0B948A1}"/>
                  </a:ext>
                </a:extLst>
              </p:cNvPr>
              <p:cNvSpPr/>
              <p:nvPr/>
            </p:nvSpPr>
            <p:spPr>
              <a:xfrm>
                <a:off x="7549538" y="2489512"/>
                <a:ext cx="4094647" cy="1034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𝑶𝑹</m:t>
                    </m:r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 </m:t>
                    </m:r>
                    <m:f>
                      <m:f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f>
                              <m:fPr>
                                <m:type m:val="skw"/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itchFamily="50" charset="-127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𝟏𝟕𝟐</m:t>
                                </m:r>
                              </m:num>
                              <m:den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𝟐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𝟔𝟐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itchFamily="50" charset="-127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𝟗𝟎</m:t>
                                </m:r>
                              </m:num>
                              <m:den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𝟐𝟔𝟐</m:t>
                                </m:r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   </m:t>
                                </m:r>
                              </m:den>
                            </m:f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ko-K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fPr>
                          <m:num>
                            <m:f>
                              <m:fPr>
                                <m:type m:val="skw"/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itchFamily="50" charset="-127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𝟏</m:t>
                                </m:r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𝟕𝟑</m:t>
                                </m:r>
                              </m:num>
                              <m:den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𝟓𝟏𝟗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type m:val="skw"/>
                                <m:ctrlPr>
                                  <a:rPr lang="en-US" altLang="ko-KR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itchFamily="50" charset="-127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𝟑𝟒𝟔</m:t>
                                </m:r>
                              </m:num>
                              <m:den>
                                <m:r>
                                  <a:rPr lang="en-US" altLang="ko-KR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맑은 고딕" pitchFamily="50" charset="-127"/>
                                  </a:rPr>
                                  <m:t>𝟓𝟏𝟗</m:t>
                                </m:r>
                              </m:den>
                            </m:f>
                          </m:den>
                        </m:f>
                      </m:den>
                    </m:f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𝟏𝟕𝟐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/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𝟗𝟎</m:t>
                        </m:r>
                      </m:num>
                      <m:den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𝟏𝟕𝟑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/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𝟑𝟒𝟔</m:t>
                        </m:r>
                      </m:den>
                    </m:f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=</m:t>
                    </m:r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 </m:t>
                    </m:r>
                    <m:f>
                      <m:fPr>
                        <m:ctrlPr>
                          <a:rPr lang="en-US" altLang="ko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.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𝟗𝟏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𝟎</m:t>
                        </m:r>
                        <m:r>
                          <a:rPr lang="en-US" altLang="ko-KR" b="1" i="1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.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/>
                            <a:ea typeface="맑은 고딕" pitchFamily="50" charset="-127"/>
                          </a:rPr>
                          <m:t>𝟓</m:t>
                        </m:r>
                      </m:den>
                    </m:f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=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𝟑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.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/>
                        <a:ea typeface="맑은 고딕" pitchFamily="50" charset="-127"/>
                      </a:rPr>
                      <m:t>𝟖𝟐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endParaRPr lang="ko-KR" altLang="en-US" b="1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2AAC81D-2ECA-4ECA-9399-C253E0B94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538" y="2489512"/>
                <a:ext cx="4094647" cy="1034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0B86EB-FC07-4B57-9DC8-8085074E7818}"/>
              </a:ext>
            </a:extLst>
          </p:cNvPr>
          <p:cNvSpPr/>
          <p:nvPr/>
        </p:nvSpPr>
        <p:spPr>
          <a:xfrm>
            <a:off x="547815" y="1484237"/>
            <a:ext cx="8375848" cy="407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l" fontAlgn="ctr">
              <a:lnSpc>
                <a:spcPct val="150000"/>
              </a:lnSpc>
              <a:spcBef>
                <a:spcPct val="30000"/>
              </a:spcBef>
              <a:buSzPct val="100000"/>
              <a:tabLst>
                <a:tab pos="1314450" algn="l"/>
              </a:tabLst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예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 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급성심근경색증으로 관상동맥 치료를 받은 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262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명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사례집단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과 이들 각각에 대해   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l" fontAlgn="ctr">
              <a:lnSpc>
                <a:spcPct val="150000"/>
              </a:lnSpc>
              <a:spcBef>
                <a:spcPct val="30000"/>
              </a:spcBef>
              <a:buSzPct val="100000"/>
              <a:tabLst>
                <a:tab pos="1314450" algn="l"/>
              </a:tabLst>
            </a:pP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       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같은 병원에 다른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질병으로 입원한 두 명씩의 환자들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대조집단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) 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대응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l" fontAlgn="ctr">
              <a:lnSpc>
                <a:spcPct val="150000"/>
              </a:lnSpc>
              <a:spcBef>
                <a:spcPct val="30000"/>
              </a:spcBef>
              <a:buSzPct val="100000"/>
              <a:tabLst>
                <a:tab pos="1314450" algn="l"/>
              </a:tabLst>
            </a:pP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l" fontAlgn="ctr">
              <a:lnSpc>
                <a:spcPct val="150000"/>
              </a:lnSpc>
              <a:spcBef>
                <a:spcPct val="30000"/>
              </a:spcBef>
              <a:buSzPct val="100000"/>
              <a:tabLst>
                <a:tab pos="1314450" algn="l"/>
              </a:tabLst>
            </a:pP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l" fontAlgn="ctr">
              <a:lnSpc>
                <a:spcPct val="150000"/>
              </a:lnSpc>
              <a:spcBef>
                <a:spcPct val="30000"/>
              </a:spcBef>
              <a:buSzPct val="100000"/>
              <a:tabLst>
                <a:tab pos="1314450" algn="l"/>
              </a:tabLst>
            </a:pP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l" fontAlgn="ctr">
              <a:lnSpc>
                <a:spcPct val="150000"/>
              </a:lnSpc>
              <a:spcBef>
                <a:spcPct val="30000"/>
              </a:spcBef>
              <a:buSzPct val="100000"/>
              <a:tabLst>
                <a:tab pos="1314450" algn="l"/>
              </a:tabLst>
            </a:pP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l" fontAlgn="ctr">
              <a:lnSpc>
                <a:spcPct val="150000"/>
              </a:lnSpc>
              <a:spcBef>
                <a:spcPct val="30000"/>
              </a:spcBef>
              <a:buSzPct val="100000"/>
              <a:tabLst>
                <a:tab pos="1314450" algn="l"/>
              </a:tabLst>
            </a:pP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algn="l" fontAlgn="ctr">
              <a:spcBef>
                <a:spcPct val="30000"/>
              </a:spcBef>
              <a:buSzPct val="100000"/>
              <a:tabLst>
                <a:tab pos="1314450" algn="l"/>
              </a:tabLst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 연구에서 심근경색의 주변분포는 표본추출계획에 의해 미리 고정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285750" indent="-285750" algn="l" fontAlgn="ctr">
              <a:spcBef>
                <a:spcPct val="30000"/>
              </a:spcBef>
              <a:buSzPct val="100000"/>
              <a:buFont typeface="Wingdings" pitchFamily="2" charset="2"/>
              <a:buChar char="à"/>
              <a:tabLst>
                <a:tab pos="1314450" algn="l"/>
              </a:tabLst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어떤 관심대상 질병을 앓는 환자들의 표본을 충분히 크게 확보하기 위한 것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  <a:sym typeface="Wingdings" panose="05000000000000000000" pitchFamily="2" charset="2"/>
            </a:endParaRPr>
          </a:p>
          <a:p>
            <a:pPr marL="285750" indent="-285750" algn="l" fontAlgn="ctr">
              <a:spcBef>
                <a:spcPct val="30000"/>
              </a:spcBef>
              <a:buSzPct val="100000"/>
              <a:buFont typeface="Wingdings" pitchFamily="2" charset="2"/>
              <a:buChar char="à"/>
              <a:tabLst>
                <a:tab pos="1314450" algn="l"/>
              </a:tabLst>
            </a:pP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과거를 들여다 보는 </a:t>
            </a:r>
            <a:r>
              <a:rPr lang="ko-KR" altLang="en-US" sz="1600" b="0" dirty="0" err="1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후향적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 실험계획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사례</a:t>
            </a:r>
            <a:r>
              <a:rPr lang="en-US" altLang="ko-KR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-</a:t>
            </a:r>
            <a:r>
              <a:rPr lang="ko-KR" altLang="en-US" sz="1600" b="0" dirty="0">
                <a:solidFill>
                  <a:schemeClr val="tx1"/>
                </a:solidFill>
                <a:latin typeface="DX경필고딕B" panose="02010606000101010101" pitchFamily="2" charset="-127"/>
                <a:ea typeface="DX경필고딕B" panose="02010606000101010101" pitchFamily="2" charset="-127"/>
                <a:sym typeface="Wingdings" panose="05000000000000000000" pitchFamily="2" charset="2"/>
              </a:rPr>
              <a:t>대조 연구</a:t>
            </a:r>
            <a:endParaRPr lang="en-US" altLang="ko-KR" sz="1600" b="0" dirty="0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CD538-58C2-40F0-AEA8-428FAA7D3625}"/>
              </a:ext>
            </a:extLst>
          </p:cNvPr>
          <p:cNvSpPr txBox="1"/>
          <p:nvPr/>
        </p:nvSpPr>
        <p:spPr>
          <a:xfrm>
            <a:off x="5566612" y="471140"/>
            <a:ext cx="636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두 집단의 </a:t>
            </a:r>
            <a:r>
              <a:rPr lang="en-US" altLang="ko-KR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Odds Ratio</a:t>
            </a:r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는 질병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발생자</a:t>
            </a:r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집단의 리스크 노출 정도가 </a:t>
            </a:r>
            <a:endParaRPr lang="en-US" altLang="ko-KR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얼마나 질병 미발생자 집단에 비해 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높은지</a:t>
            </a:r>
            <a:endParaRPr lang="en-US" altLang="ko-KR" b="1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90EA5C-CF3B-4921-BEEF-9A1871236C0A}"/>
              </a:ext>
            </a:extLst>
          </p:cNvPr>
          <p:cNvSpPr txBox="1"/>
          <p:nvPr/>
        </p:nvSpPr>
        <p:spPr>
          <a:xfrm>
            <a:off x="7606624" y="3628669"/>
            <a:ext cx="438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☞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심근경색 발생자의 흡연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Odds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가 </a:t>
            </a:r>
            <a:endParaRPr lang="en-US" altLang="ko-KR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심근경색 미발생자의 흡연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Odds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에 비해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3.82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배 높다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1288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68459" y="956175"/>
            <a:ext cx="279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R</a:t>
            </a:r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을 해보자</a:t>
            </a:r>
            <a:r>
              <a:rPr lang="en-US" altLang="ko-KR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!_</a:t>
            </a:r>
            <a:r>
              <a:rPr lang="ko-KR" altLang="en-US" b="1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오즈비</a:t>
            </a:r>
            <a:r>
              <a:rPr lang="ko-KR" altLang="en-US" b="1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구하기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6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ACE70D-2358-40D6-BD2A-1FEF2D8AE011}"/>
              </a:ext>
            </a:extLst>
          </p:cNvPr>
          <p:cNvGrpSpPr/>
          <p:nvPr/>
        </p:nvGrpSpPr>
        <p:grpSpPr>
          <a:xfrm>
            <a:off x="598638" y="1501780"/>
            <a:ext cx="11314998" cy="5010614"/>
            <a:chOff x="598638" y="1514476"/>
            <a:chExt cx="11314998" cy="501061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A18ED3-6807-42A7-9FB7-6EB54859BC00}"/>
                </a:ext>
              </a:extLst>
            </p:cNvPr>
            <p:cNvGrpSpPr/>
            <p:nvPr/>
          </p:nvGrpSpPr>
          <p:grpSpPr>
            <a:xfrm>
              <a:off x="598638" y="1514476"/>
              <a:ext cx="11130192" cy="4904080"/>
              <a:chOff x="762432" y="1514476"/>
              <a:chExt cx="9779862" cy="391200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DF31A1A-D7CD-4449-9BC2-C53E92BC0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432" y="1514476"/>
                <a:ext cx="4381311" cy="3900903"/>
              </a:xfrm>
              <a:prstGeom prst="rect">
                <a:avLst/>
              </a:prstGeom>
            </p:spPr>
          </p:pic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AEE083C4-63F9-4FD1-AB56-5493537DD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5894" y="1514476"/>
                <a:ext cx="5486400" cy="348615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302887C-D740-4BB7-8EB9-51ED3BC9E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3743" y="4959751"/>
                <a:ext cx="2495550" cy="46672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A0EC95B-AD96-4276-BA17-8F354DC82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9293" y="4959751"/>
                <a:ext cx="2495550" cy="46672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4EC1E33-A95E-4CF4-B23F-5D97BBFFF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6744" y="4959751"/>
                <a:ext cx="2495550" cy="466725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63623D2-489D-408C-A2A2-DB8B446AE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0841" y="1514477"/>
              <a:ext cx="90149" cy="489016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A16D463-3FB2-4DFA-BFE1-8238B5FF1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582008" y="3193461"/>
              <a:ext cx="120612" cy="654264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9DB898A-B86E-493F-B509-DDE0994C9D89}"/>
              </a:ext>
            </a:extLst>
          </p:cNvPr>
          <p:cNvSpPr txBox="1"/>
          <p:nvPr/>
        </p:nvSpPr>
        <p:spPr>
          <a:xfrm>
            <a:off x="4935046" y="845295"/>
            <a:ext cx="698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로지스틱 회귀분석 아직 </a:t>
            </a:r>
            <a:r>
              <a:rPr lang="ko-KR" altLang="en-US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안들어갔지만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잠깐 보자면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,</a:t>
            </a:r>
          </a:p>
          <a:p>
            <a:pPr algn="r"/>
            <a:r>
              <a:rPr lang="ko-KR" altLang="en-US" sz="1400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회귀계수는 </a:t>
            </a:r>
            <a:r>
              <a:rPr lang="en-US" altLang="ko-KR" sz="1400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log odds</a:t>
            </a:r>
            <a:r>
              <a:rPr lang="ko-KR" altLang="en-US" sz="1400" dirty="0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의 </a:t>
            </a:r>
            <a:r>
              <a:rPr lang="ko-KR" altLang="en-US" sz="1400" dirty="0" err="1">
                <a:solidFill>
                  <a:srgbClr val="C0000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중가량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! 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따라서 회귀계수에 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exponential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을 취하면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, OR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의 </a:t>
            </a:r>
            <a:r>
              <a:rPr lang="ko-KR" altLang="en-US" sz="1400" dirty="0" err="1">
                <a:latin typeface="DX경필고딕B" panose="02010606000101010101" pitchFamily="2" charset="-127"/>
                <a:ea typeface="DX경필고딕B" panose="02010606000101010101" pitchFamily="2" charset="-127"/>
              </a:rPr>
              <a:t>증분이</a:t>
            </a:r>
            <a:r>
              <a:rPr lang="ko-KR" altLang="en-US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 됨</a:t>
            </a:r>
            <a:r>
              <a:rPr lang="en-US" altLang="ko-KR" sz="1400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endParaRPr lang="ko-KR" altLang="en-US" sz="14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863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424" y="3075057"/>
            <a:ext cx="7555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카이제곱검정을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활용한 </a:t>
            </a:r>
            <a:endParaRPr kumimoji="0" lang="en-US" altLang="ko-KR" sz="40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  <a:endParaRPr kumimoji="0" lang="en-US" altLang="ko-KR" sz="40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90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86215" y="956175"/>
            <a:ext cx="460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Likelihood vs Probability  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뭐가 다른데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 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1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1DDE13-4DB3-4CD7-A85C-43886C1EEB64}"/>
              </a:ext>
            </a:extLst>
          </p:cNvPr>
          <p:cNvSpPr txBox="1"/>
          <p:nvPr/>
        </p:nvSpPr>
        <p:spPr>
          <a:xfrm>
            <a:off x="0" y="1638610"/>
            <a:ext cx="12621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확률 </a:t>
            </a:r>
            <a:r>
              <a:rPr lang="en-US" altLang="ko-KR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Probability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주어진 확률 분포가 있을 때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“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관측 값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혹은 관측 구간이 분포안에서 얼마의 확률로 존재하는가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?”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를</a:t>
            </a:r>
            <a:endParaRPr lang="en-US" altLang="ko-KR" sz="1600" u="sng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FC1344-A298-4D79-8CE2-C528419579F0}"/>
              </a:ext>
            </a:extLst>
          </p:cNvPr>
          <p:cNvSpPr/>
          <p:nvPr/>
        </p:nvSpPr>
        <p:spPr>
          <a:xfrm>
            <a:off x="1286215" y="2350150"/>
            <a:ext cx="92604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확률분포를</a:t>
            </a:r>
            <a:r>
              <a:rPr lang="en-US" altLang="ko-KR" sz="16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고정</a:t>
            </a:r>
            <a:r>
              <a:rPr lang="en-US" altLang="ko-KR" sz="16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(Fixed) </a:t>
            </a:r>
            <a:r>
              <a:rPr lang="ko-KR" altLang="en-US" sz="16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하고 그 때의 관측 </a:t>
            </a:r>
            <a:r>
              <a:rPr lang="en-US" altLang="ko-KR" sz="16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x</a:t>
            </a:r>
            <a:r>
              <a:rPr lang="ko-KR" altLang="en-US" sz="16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에 대한 확률을 구한다는 것이다</a:t>
            </a:r>
            <a:r>
              <a:rPr lang="en-US" altLang="ko-KR" sz="16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  <a:endParaRPr lang="ko-KR" altLang="en-US" sz="16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8F7A34-BBC3-4959-9B61-043D16189D88}"/>
              </a:ext>
            </a:extLst>
          </p:cNvPr>
          <p:cNvSpPr/>
          <p:nvPr/>
        </p:nvSpPr>
        <p:spPr>
          <a:xfrm>
            <a:off x="2339021" y="1980818"/>
            <a:ext cx="3382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나타내는 값이다 여기서 중요한 것은 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0C7806C-2E71-4005-AFCF-E3223B06F200}"/>
              </a:ext>
            </a:extLst>
          </p:cNvPr>
          <p:cNvSpPr/>
          <p:nvPr/>
        </p:nvSpPr>
        <p:spPr>
          <a:xfrm>
            <a:off x="523534" y="2892413"/>
            <a:ext cx="701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확률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= P(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관측 값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X |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확률 분포 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D</a:t>
            </a:r>
            <a:r>
              <a:rPr lang="en-US" altLang="ko-KR" sz="1600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endParaRPr lang="ko-KR" altLang="en-US" sz="1600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C79A85-3EC9-4804-AEFE-C3A87764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03" y="3662084"/>
            <a:ext cx="7696911" cy="30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카이제곱검정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intro.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491FF-63D7-435C-8D84-0AEC9938B313}"/>
              </a:ext>
            </a:extLst>
          </p:cNvPr>
          <p:cNvSpPr txBox="1"/>
          <p:nvPr/>
        </p:nvSpPr>
        <p:spPr>
          <a:xfrm>
            <a:off x="7079502" y="2578100"/>
            <a:ext cx="495816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test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해볼 수 있는 것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?</a:t>
            </a:r>
          </a:p>
          <a:p>
            <a:pPr marL="514350" marR="0" lvl="0" indent="-5143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각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칸도수들은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서로 독립인가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?</a:t>
            </a:r>
          </a:p>
          <a:p>
            <a:pPr marL="514350" marR="0" lvl="0" indent="-5143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각 열분포에서 행들이 균일한 값을 가지는가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	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각열에서의 행들의 동질성 검정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9E023F-9F69-4FAC-83FB-9F791DC92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2" y="2154768"/>
            <a:ext cx="6590990" cy="332903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3AD11F-64BC-4A49-9E9F-8708244EB0FE}"/>
              </a:ext>
            </a:extLst>
          </p:cNvPr>
          <p:cNvSpPr/>
          <p:nvPr/>
        </p:nvSpPr>
        <p:spPr>
          <a:xfrm>
            <a:off x="5359400" y="1832758"/>
            <a:ext cx="736600" cy="7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72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43189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  <a:endParaRPr kumimoji="0" lang="en-US" altLang="ko-KR" sz="32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카이제곱검정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두가지 가설검정 방법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3307D50-3ACC-4D0D-BBDE-A48B24965D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6864" y="2154768"/>
                <a:ext cx="6583136" cy="2090057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Pearson </a:t>
                </a:r>
                <a:r>
                  <a:rPr lang="ko-KR" altLang="ko-KR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통계</a:t>
                </a:r>
                <a:r>
                  <a:rPr lang="ko-KR" altLang="en-US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량과 </a:t>
                </a:r>
                <a:r>
                  <a:rPr lang="ko-KR" altLang="en-US" dirty="0" err="1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카이제곱</a:t>
                </a:r>
                <a:r>
                  <a:rPr lang="ko-KR" altLang="en-US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분포</a:t>
                </a:r>
                <a:endParaRPr lang="en-US" altLang="ko-KR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lvl="1"/>
                <a:endParaRPr lang="en-US" altLang="ko-KR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1371600" lvl="3" indent="0" latinLnBrk="0">
                  <a:buNone/>
                </a:pPr>
                <a:endParaRPr lang="ko-KR" altLang="ko-KR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lvl="2"/>
                <a:endParaRPr lang="ko-KR" altLang="en-US" i="1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3307D50-3ACC-4D0D-BBDE-A48B24965D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6864" y="2154768"/>
                <a:ext cx="6583136" cy="2090057"/>
              </a:xfrm>
              <a:blipFill>
                <a:blip r:embed="rId3"/>
                <a:stretch>
                  <a:fillRect t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C20711F2-222C-4695-AF1F-0C8B7AF1D0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3264" y="4319667"/>
                <a:ext cx="8670472" cy="24222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-윤고딕310" panose="02030504000101010101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-윤고딕310" panose="02030504000101010101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-윤고딕310" panose="02030504000101010101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-윤고딕310" panose="02030504000101010101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-윤고딕310" panose="02030504000101010101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1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Likelihood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방식</a:t>
                </a: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685800" marR="0" lvl="1" indent="-22860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457200" marR="0" lvl="1" indent="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altLang="ko-KR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kumimoji="0" lang="en-US" altLang="ko-KR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모수가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0" lang="ko-KR" altLang="ko-KR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altLang="ko-KR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을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만족할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때의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최대우도값</m:t>
                        </m:r>
                      </m:num>
                      <m:den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모수가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제한되어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있지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않을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때의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최대우도값</m:t>
                        </m:r>
                      </m:den>
                    </m:f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)</a:t>
                </a:r>
                <a:endParaRPr kumimoji="0" lang="ko-KR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914400" marR="0" lvl="2" indent="0" algn="l" defTabSz="914400" rtl="0" eaLnBrk="1" fontAlgn="auto" latinLnBrk="1" hangingPunct="1">
                  <a:lnSpc>
                    <a:spcPct val="7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ko-KR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685800" marR="0" lvl="1" indent="-228600" algn="l" defTabSz="914400" rtl="0" eaLnBrk="1" fontAlgn="auto" latinLnBrk="1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C20711F2-222C-4695-AF1F-0C8B7AF1D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264" y="4319667"/>
                <a:ext cx="8670472" cy="2422284"/>
              </a:xfrm>
              <a:prstGeom prst="rect">
                <a:avLst/>
              </a:prstGeom>
              <a:blipFill>
                <a:blip r:embed="rId4"/>
                <a:stretch>
                  <a:fillRect l="-985" t="-3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B3E31-8E2F-4C6B-8A18-9BC0E784A941}"/>
                  </a:ext>
                </a:extLst>
              </p:cNvPr>
              <p:cNvSpPr txBox="1"/>
              <p:nvPr/>
            </p:nvSpPr>
            <p:spPr>
              <a:xfrm>
                <a:off x="6807920" y="2844763"/>
                <a:ext cx="4779065" cy="710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※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크기가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n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인 표본에서의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기대도수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US" altLang="ko-KR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US" altLang="ko-KR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kumimoji="0" lang="en-US" altLang="ko-KR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귀무가설이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참일 때의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기댓값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</m:ctrlPr>
                      </m:d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𝐸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-윤고딕310" panose="02030504000101010101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-윤고딕310" panose="02030504000101010101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-윤고딕310" panose="02030504000101010101"/>
                              </a:rPr>
                              <m:t>𝑖𝑗</m:t>
                            </m:r>
                          </m:sub>
                        </m:s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)</m:t>
                        </m:r>
                      </m:e>
                    </m:d>
                  </m:oMath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2B3E31-8E2F-4C6B-8A18-9BC0E784A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20" y="2844763"/>
                <a:ext cx="4779065" cy="710066"/>
              </a:xfrm>
              <a:prstGeom prst="rect">
                <a:avLst/>
              </a:prstGeom>
              <a:blipFill>
                <a:blip r:embed="rId5"/>
                <a:stretch>
                  <a:fillRect l="-1148" t="-4310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492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-윤고딕310" panose="02030504000101010101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Pearson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통계량과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카이제곱분포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07D3BE-828E-416F-B285-BE858DF7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5" y="1721859"/>
            <a:ext cx="4680295" cy="4330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3CE9014-C0D3-4B5E-9955-C472A916A443}"/>
                  </a:ext>
                </a:extLst>
              </p:cNvPr>
              <p:cNvSpPr/>
              <p:nvPr/>
            </p:nvSpPr>
            <p:spPr>
              <a:xfrm>
                <a:off x="6096000" y="2194188"/>
                <a:ext cx="4457700" cy="1262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ko-KR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ko-KR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ko-KR" altLang="ko-K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ko-KR" altLang="ko-K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ko-KR" altLang="ko-KR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ko-KR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20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20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kumimoji="0" lang="en-US" altLang="ko-KR" sz="20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ko-KR" altLang="ko-KR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20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20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ko-KR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0" lang="ko-KR" altLang="ko-K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0" lang="en-US" altLang="ko-KR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0" lang="en-US" altLang="ko-K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kumimoji="0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ko-KR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kumimoji="0" lang="en-US" altLang="ko-K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kumimoji="0" lang="en-US" altLang="ko-K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1371600" marR="0" lvl="3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3CE9014-C0D3-4B5E-9955-C472A916A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94188"/>
                <a:ext cx="4457700" cy="1262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CF90AD-3E86-4E48-86A0-0CB8AA837FA1}"/>
                  </a:ext>
                </a:extLst>
              </p:cNvPr>
              <p:cNvSpPr txBox="1"/>
              <p:nvPr/>
            </p:nvSpPr>
            <p:spPr>
              <a:xfrm>
                <a:off x="5732386" y="3244334"/>
                <a:ext cx="58156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대립가설과 귀무가설에서의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모수들의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개수의 차이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CF90AD-3E86-4E48-86A0-0CB8AA837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386" y="3244334"/>
                <a:ext cx="5815694" cy="369332"/>
              </a:xfrm>
              <a:prstGeom prst="rect">
                <a:avLst/>
              </a:prstGeom>
              <a:blipFill>
                <a:blip r:embed="rId5"/>
                <a:stretch>
                  <a:fillRect l="-839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20A9582-322B-4974-82EB-B950B86005E2}"/>
                  </a:ext>
                </a:extLst>
              </p:cNvPr>
              <p:cNvSpPr/>
              <p:nvPr/>
            </p:nvSpPr>
            <p:spPr>
              <a:xfrm>
                <a:off x="5873405" y="4285182"/>
                <a:ext cx="4680295" cy="890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0" lang="en-US" altLang="ko-KR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|</a:t>
                </a:r>
                <a:r>
                  <a:rPr kumimoji="0" lang="ko-KR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↓ 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ko-KR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↓ 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기각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X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0" lang="en-US" altLang="ko-KR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|</a:t>
                </a:r>
                <a:r>
                  <a:rPr kumimoji="0" lang="ko-KR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↑ 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ko-KR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↑ 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0" lang="en-US" altLang="ko-K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ko-KR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기</m:t>
                    </m:r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각</a:t>
                </a:r>
                <a:endPara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20A9582-322B-4974-82EB-B950B8600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405" y="4285182"/>
                <a:ext cx="4680295" cy="890500"/>
              </a:xfrm>
              <a:prstGeom prst="rect">
                <a:avLst/>
              </a:prstGeom>
              <a:blipFill>
                <a:blip r:embed="rId6"/>
                <a:stretch>
                  <a:fillRect l="-1953" t="-5479" r="-1172" b="-11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1A60AE4-35FC-4F71-A25F-A04C5E5E936C}"/>
              </a:ext>
            </a:extLst>
          </p:cNvPr>
          <p:cNvCxnSpPr>
            <a:cxnSpLocks/>
          </p:cNvCxnSpPr>
          <p:nvPr/>
        </p:nvCxnSpPr>
        <p:spPr>
          <a:xfrm>
            <a:off x="4254500" y="4888807"/>
            <a:ext cx="0" cy="610293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8EE2BBC-C355-4EDE-B9BB-43EFD0A36A1B}"/>
              </a:ext>
            </a:extLst>
          </p:cNvPr>
          <p:cNvCxnSpPr>
            <a:cxnSpLocks/>
          </p:cNvCxnSpPr>
          <p:nvPr/>
        </p:nvCxnSpPr>
        <p:spPr>
          <a:xfrm>
            <a:off x="3009900" y="4285182"/>
            <a:ext cx="0" cy="120725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E1A95B-D4E5-404F-ADA0-4EEB40AB75C3}"/>
              </a:ext>
            </a:extLst>
          </p:cNvPr>
          <p:cNvCxnSpPr/>
          <p:nvPr/>
        </p:nvCxnSpPr>
        <p:spPr>
          <a:xfrm>
            <a:off x="2421013" y="3834764"/>
            <a:ext cx="0" cy="1765300"/>
          </a:xfrm>
          <a:prstGeom prst="line">
            <a:avLst/>
          </a:prstGeom>
          <a:ln w="444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AD94947-4324-4567-9806-14E72A787D7D}"/>
              </a:ext>
            </a:extLst>
          </p:cNvPr>
          <p:cNvSpPr/>
          <p:nvPr/>
        </p:nvSpPr>
        <p:spPr>
          <a:xfrm>
            <a:off x="4127499" y="5061035"/>
            <a:ext cx="254002" cy="26583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83F6E79-4237-4021-BE59-798F9976F20E}"/>
              </a:ext>
            </a:extLst>
          </p:cNvPr>
          <p:cNvSpPr/>
          <p:nvPr/>
        </p:nvSpPr>
        <p:spPr>
          <a:xfrm>
            <a:off x="2882899" y="4984488"/>
            <a:ext cx="254002" cy="26583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8BB1E79-5FE3-46CE-B428-C8CA9E72955D}"/>
              </a:ext>
            </a:extLst>
          </p:cNvPr>
          <p:cNvSpPr/>
          <p:nvPr/>
        </p:nvSpPr>
        <p:spPr>
          <a:xfrm>
            <a:off x="2281312" y="4984488"/>
            <a:ext cx="254002" cy="26583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229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8156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가능도비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(Likelihood ratio)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통계량과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카이제곱분포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A71D46F-BA65-4735-9089-98AF4089906F}"/>
                  </a:ext>
                </a:extLst>
              </p:cNvPr>
              <p:cNvSpPr/>
              <p:nvPr/>
            </p:nvSpPr>
            <p:spPr>
              <a:xfrm>
                <a:off x="1764387" y="1990391"/>
                <a:ext cx="8902700" cy="1078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lvl="1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0" lang="en-US" altLang="ko-KR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=−2</m:t>
                    </m:r>
                    <m:r>
                      <m:rPr>
                        <m:sty m:val="p"/>
                      </m:rPr>
                      <a:rPr kumimoji="0" lang="en-US" altLang="ko-KR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0" lang="en-US" altLang="ko-KR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kumimoji="0" lang="ko-K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모수가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0" lang="ko-KR" altLang="ko-KR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altLang="ko-KR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을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만족할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때의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최대우도값</m:t>
                        </m:r>
                      </m:num>
                      <m:den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모수가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제한되어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있지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않을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때의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ko-KR" altLang="ko-KR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최대우도값</m:t>
                        </m:r>
                      </m:den>
                    </m:f>
                  </m:oMath>
                </a14:m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)</a:t>
                </a:r>
                <a:endParaRPr kumimoji="0" lang="ko-KR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914400" marR="0" lvl="2" indent="0" algn="l" defTabSz="914400" rtl="0" eaLnBrk="1" fontAlgn="auto" latinLnBrk="1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A71D46F-BA65-4735-9089-98AF40899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387" y="1990391"/>
                <a:ext cx="8902700" cy="10783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EAB6E56-D689-431C-BA5E-21518A06CFB4}"/>
                  </a:ext>
                </a:extLst>
              </p:cNvPr>
              <p:cNvSpPr/>
              <p:nvPr/>
            </p:nvSpPr>
            <p:spPr>
              <a:xfrm>
                <a:off x="3939279" y="3094811"/>
                <a:ext cx="4906343" cy="105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ko-KR" altLang="ko-K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0" lang="en-US" altLang="ko-KR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ko-KR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kumimoji="0" lang="ko-KR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ko-KR" altLang="ko-KR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ko-KR" altLang="ko-KR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0" lang="en-US" altLang="ko-KR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ko-KR" altLang="ko-KR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altLang="ko-KR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~  </m:t>
                          </m:r>
                          <m:sSup>
                            <m:sSupPr>
                              <m:ctrlPr>
                                <a:rPr kumimoji="0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ko-KR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kumimoji="0" lang="en-US" altLang="ko-KR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kumimoji="0" lang="en-US" altLang="ko-KR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kumimoji="0" lang="en-US" altLang="ko-KR" sz="2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DX경필고딕B" panose="02010606000101010101" pitchFamily="2" charset="-127"/>
                              <a:ea typeface="DX경필고딕B" panose="02010606000101010101" pitchFamily="2" charset="-127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EAB6E56-D689-431C-BA5E-21518A06C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279" y="3094811"/>
                <a:ext cx="4906343" cy="1053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F9E83A3-7232-4184-B7B4-CEA7DBA237CF}"/>
              </a:ext>
            </a:extLst>
          </p:cNvPr>
          <p:cNvSpPr/>
          <p:nvPr/>
        </p:nvSpPr>
        <p:spPr>
          <a:xfrm>
            <a:off x="2999478" y="3450764"/>
            <a:ext cx="800100" cy="1814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EF5FB5-8697-49DC-8CCE-1975A4F729EE}"/>
              </a:ext>
            </a:extLst>
          </p:cNvPr>
          <p:cNvSpPr txBox="1"/>
          <p:nvPr/>
        </p:nvSpPr>
        <p:spPr>
          <a:xfrm>
            <a:off x="6079671" y="4174608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표본의 크기가 클 때 근사적으로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카이제곱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분포를 따름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9B11A8B2-A61C-44E9-86A8-74B502917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4300" y="5123624"/>
                <a:ext cx="3760551" cy="117071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7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50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altLang="ko-KR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ko-KR" sz="250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ko-KR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5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500" i="0">
                        <a:latin typeface="Cambria Math" panose="02040503050406030204" pitchFamily="18" charset="0"/>
                      </a:rPr>
                      <m:t>기</m:t>
                    </m:r>
                  </m:oMath>
                </a14:m>
                <a:r>
                  <a:rPr lang="ko-KR" altLang="en-US" sz="2500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각</a:t>
                </a:r>
                <a:endParaRPr lang="en-US" altLang="ko-KR" sz="2500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>
                  <a:lnSpc>
                    <a:spcPct val="7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5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ko-KR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ko-KR" sz="250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ko-KR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25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500" dirty="0"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accept	</a:t>
                </a:r>
              </a:p>
              <a:p>
                <a:pPr lvl="2"/>
                <a:endParaRPr lang="en-US" altLang="ko-KR" sz="2500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lvl="1"/>
                <a:endParaRPr lang="ko-KR" altLang="en-US" sz="2300" dirty="0"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9B11A8B2-A61C-44E9-86A8-74B502917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4300" y="5123624"/>
                <a:ext cx="3760551" cy="1170717"/>
              </a:xfrm>
              <a:blipFill>
                <a:blip r:embed="rId5"/>
                <a:stretch>
                  <a:fillRect l="-2269" t="-12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31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5DAB67B0-F1F4-4054-B792-487B510E4EDF}"/>
              </a:ext>
            </a:extLst>
          </p:cNvPr>
          <p:cNvSpPr/>
          <p:nvPr/>
        </p:nvSpPr>
        <p:spPr>
          <a:xfrm>
            <a:off x="8736705" y="4897256"/>
            <a:ext cx="1042296" cy="228029"/>
          </a:xfrm>
          <a:prstGeom prst="rect">
            <a:avLst/>
          </a:prstGeom>
          <a:solidFill>
            <a:srgbClr val="99FF3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E638FF6-8264-4EB0-B821-ECE55264D001}"/>
              </a:ext>
            </a:extLst>
          </p:cNvPr>
          <p:cNvSpPr/>
          <p:nvPr/>
        </p:nvSpPr>
        <p:spPr>
          <a:xfrm>
            <a:off x="6887902" y="5684758"/>
            <a:ext cx="4698127" cy="241300"/>
          </a:xfrm>
          <a:prstGeom prst="rect">
            <a:avLst/>
          </a:prstGeom>
          <a:solidFill>
            <a:srgbClr val="99FF3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53EDB7-2C91-4BAD-9B06-F38BCD00D350}"/>
              </a:ext>
            </a:extLst>
          </p:cNvPr>
          <p:cNvSpPr/>
          <p:nvPr/>
        </p:nvSpPr>
        <p:spPr>
          <a:xfrm>
            <a:off x="1331127" y="3556000"/>
            <a:ext cx="2618573" cy="228029"/>
          </a:xfrm>
          <a:prstGeom prst="rect">
            <a:avLst/>
          </a:prstGeom>
          <a:solidFill>
            <a:srgbClr val="99FF3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241752-EB63-4D95-86B7-AF952451361C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독립성검정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BCBEE0F-895F-4CE1-A298-6BAFFCE90EDA}"/>
                  </a:ext>
                </a:extLst>
              </p:cNvPr>
              <p:cNvSpPr/>
              <p:nvPr/>
            </p:nvSpPr>
            <p:spPr>
              <a:xfrm>
                <a:off x="1331126" y="3258978"/>
                <a:ext cx="3681744" cy="513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n-US" altLang="ko-KR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kumimoji="0" lang="en-US" altLang="ko-KR" sz="25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ko-KR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kumimoji="0" lang="ko-KR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BCBEE0F-895F-4CE1-A298-6BAFFCE90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126" y="3258978"/>
                <a:ext cx="3681744" cy="513539"/>
              </a:xfrm>
              <a:prstGeom prst="rect">
                <a:avLst/>
              </a:prstGeom>
              <a:blipFill>
                <a:blip r:embed="rId3"/>
                <a:stretch>
                  <a:fillRect l="-497" t="-10714" b="-20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2831750-AD54-4036-AFA7-FA7E2EF5F9C7}"/>
                  </a:ext>
                </a:extLst>
              </p:cNvPr>
              <p:cNvSpPr/>
              <p:nvPr/>
            </p:nvSpPr>
            <p:spPr>
              <a:xfrm>
                <a:off x="1331128" y="3784029"/>
                <a:ext cx="5230471" cy="513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altLang="ko-KR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:r>
                  <a:rPr kumimoji="0" lang="ko-KR" alt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모든 </a:t>
                </a:r>
                <a14:m>
                  <m:oMath xmlns:m="http://schemas.openxmlformats.org/officeDocument/2006/math">
                    <m:r>
                      <a:rPr kumimoji="0" lang="en-US" altLang="ko-KR" sz="25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0" lang="en-US" altLang="ko-KR" sz="25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altLang="ko-KR" sz="25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kumimoji="0" lang="ko-KR" alt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에</a:t>
                </a:r>
                <a:r>
                  <a:rPr kumimoji="0" lang="en-US" altLang="ko-KR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kumimoji="0" lang="ko-KR" alt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대하여</a:t>
                </a:r>
                <a:r>
                  <a:rPr kumimoji="0" lang="en-US" altLang="ko-KR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, </a:t>
                </a:r>
                <a:r>
                  <a:rPr kumimoji="0" lang="ko-KR" alt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kumimoji="0" lang="en-US" altLang="ko-KR" sz="25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kumimoji="0" lang="ko-KR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kumimoji="0" lang="ko-KR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ko-KR" sz="2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2831750-AD54-4036-AFA7-FA7E2EF5F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128" y="3784029"/>
                <a:ext cx="5230471" cy="513539"/>
              </a:xfrm>
              <a:prstGeom prst="rect">
                <a:avLst/>
              </a:prstGeom>
              <a:blipFill>
                <a:blip r:embed="rId4"/>
                <a:stretch>
                  <a:fillRect l="-350" t="-10714" b="-20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8BD05C8-DC7D-454A-8BC0-F3B6C481B07F}"/>
                  </a:ext>
                </a:extLst>
              </p:cNvPr>
              <p:cNvSpPr/>
              <p:nvPr/>
            </p:nvSpPr>
            <p:spPr>
              <a:xfrm>
                <a:off x="857598" y="1845560"/>
                <a:ext cx="8567795" cy="118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3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n-US" altLang="ko-KR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X, Y</a:t>
                </a:r>
                <a:r>
                  <a:rPr kumimoji="0" lang="ko-KR" altLang="en-US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는 서로 독립이다</a:t>
                </a:r>
                <a:r>
                  <a:rPr kumimoji="0" lang="en-US" altLang="ko-KR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따라서</a:t>
                </a:r>
                <a:r>
                  <a:rPr kumimoji="0" lang="en-US" altLang="ko-KR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ko-KR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kumimoji="0" lang="ko-KR" altLang="en-US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하에선 모든 </a:t>
                </a:r>
                <a:r>
                  <a:rPr kumimoji="0" lang="en-US" altLang="ko-KR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(</a:t>
                </a:r>
                <a:r>
                  <a:rPr kumimoji="0" lang="en-US" altLang="ko-KR" sz="2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i</a:t>
                </a:r>
                <a:r>
                  <a:rPr kumimoji="0" lang="en-US" altLang="ko-KR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, j)</a:t>
                </a:r>
                <a:r>
                  <a:rPr kumimoji="0" lang="ko-KR" altLang="en-US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에서 </a:t>
                </a:r>
                <a:r>
                  <a:rPr kumimoji="0" lang="pl-PL" altLang="ko-KR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P(X = i;Y = j) = P(X = i)P(Y = j)</a:t>
                </a:r>
                <a:endPara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→</a:t>
                </a:r>
                <a14:m>
                  <m:oMath xmlns:m="http://schemas.openxmlformats.org/officeDocument/2006/math">
                    <m:r>
                      <a:rPr kumimoji="0" lang="en-US" altLang="ko-KR" sz="23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ko-KR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kumimoji="0" lang="en-US" altLang="ko-KR" sz="23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ko-KR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kumimoji="0" lang="ko-KR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kumimoji="0" lang="ko-KR" altLang="en-US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8BD05C8-DC7D-454A-8BC0-F3B6C481B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8" y="1845560"/>
                <a:ext cx="8567795" cy="1187697"/>
              </a:xfrm>
              <a:prstGeom prst="rect">
                <a:avLst/>
              </a:prstGeom>
              <a:blipFill>
                <a:blip r:embed="rId5"/>
                <a:stretch>
                  <a:fillRect l="-1068" t="-4103" r="-285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9DC8866-161E-4A74-8009-7434FBC283BC}"/>
                  </a:ext>
                </a:extLst>
              </p:cNvPr>
              <p:cNvSpPr/>
              <p:nvPr/>
            </p:nvSpPr>
            <p:spPr>
              <a:xfrm>
                <a:off x="862928" y="4679009"/>
                <a:ext cx="5897100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0" lang="en-US" altLang="ko-KR" sz="23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ko-KR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kumimoji="0" lang="ko-KR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하에서의 분할표의 각 칸에 대한 </a:t>
                </a:r>
                <a:r>
                  <a:rPr kumimoji="0" lang="ko-KR" altLang="en-US" sz="23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기대도수</a:t>
                </a:r>
                <a:endPara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9DC8866-161E-4A74-8009-7434FBC28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28" y="4679009"/>
                <a:ext cx="5897100" cy="446276"/>
              </a:xfrm>
              <a:prstGeom prst="rect">
                <a:avLst/>
              </a:prstGeom>
              <a:blipFill>
                <a:blip r:embed="rId6"/>
                <a:stretch>
                  <a:fillRect l="-207" t="-10959" b="-30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6F6EB4E-D046-4D6C-823E-407ED9092C16}"/>
                  </a:ext>
                </a:extLst>
              </p:cNvPr>
              <p:cNvSpPr/>
              <p:nvPr/>
            </p:nvSpPr>
            <p:spPr>
              <a:xfrm>
                <a:off x="6887902" y="4623557"/>
                <a:ext cx="3079305" cy="474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ko-KR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ko-KR" sz="2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0" lang="en-US" altLang="ko-KR" sz="23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kumimoji="0" lang="ko-KR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0" lang="en-US" altLang="ko-KR" sz="23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3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kumimoji="0" lang="ko-KR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kumimoji="0" lang="ko-KR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ko-KR" altLang="ko-KR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6F6EB4E-D046-4D6C-823E-407ED9092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2" y="4623557"/>
                <a:ext cx="3079305" cy="474810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717A37F-79E0-4C28-9D80-0EC5246A7D36}"/>
                  </a:ext>
                </a:extLst>
              </p:cNvPr>
              <p:cNvSpPr/>
              <p:nvPr/>
            </p:nvSpPr>
            <p:spPr>
              <a:xfrm>
                <a:off x="6760028" y="5284627"/>
                <a:ext cx="4826001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ko-KR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ko-KR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kumimoji="0" lang="en-US" altLang="ko-KR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3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kumimoji="0" lang="ko-KR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kumimoji="0" lang="ko-KR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0" lang="en-US" altLang="ko-KR" sz="2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23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kumimoji="0" lang="ko-KR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ko-KR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>
                        <m:fPr>
                          <m:ctrlPr>
                            <a:rPr kumimoji="0" lang="ko-KR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ko-KR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kumimoji="0" lang="en-US" altLang="ko-KR" sz="23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ko-KR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ko-KR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ko-KR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ko-KR" sz="23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717A37F-79E0-4C28-9D80-0EC5246A7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028" y="5284627"/>
                <a:ext cx="4826001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D9B3D6B-B76B-4668-A8C4-DC6C5BA47280}"/>
              </a:ext>
            </a:extLst>
          </p:cNvPr>
          <p:cNvSpPr txBox="1"/>
          <p:nvPr/>
        </p:nvSpPr>
        <p:spPr>
          <a:xfrm>
            <a:off x="5633357" y="5460700"/>
            <a:ext cx="11266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추정치</a:t>
            </a:r>
          </a:p>
        </p:txBody>
      </p:sp>
    </p:spTree>
    <p:extLst>
      <p:ext uri="{BB962C8B-B14F-4D97-AF65-F5344CB8AC3E}">
        <p14:creationId xmlns:p14="http://schemas.microsoft.com/office/powerpoint/2010/main" val="870119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C70116D1-B68A-4BFF-BD90-A74DAC150041}"/>
              </a:ext>
            </a:extLst>
          </p:cNvPr>
          <p:cNvSpPr/>
          <p:nvPr/>
        </p:nvSpPr>
        <p:spPr>
          <a:xfrm>
            <a:off x="4737100" y="4139328"/>
            <a:ext cx="444500" cy="431800"/>
          </a:xfrm>
          <a:prstGeom prst="ellipse">
            <a:avLst/>
          </a:prstGeom>
          <a:solidFill>
            <a:srgbClr val="99FF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AC3438A-657E-4627-9F7B-A5ADFE1F7AD4}"/>
              </a:ext>
            </a:extLst>
          </p:cNvPr>
          <p:cNvSpPr/>
          <p:nvPr/>
        </p:nvSpPr>
        <p:spPr>
          <a:xfrm>
            <a:off x="4000499" y="2667328"/>
            <a:ext cx="444500" cy="431800"/>
          </a:xfrm>
          <a:prstGeom prst="ellipse">
            <a:avLst/>
          </a:prstGeom>
          <a:solidFill>
            <a:srgbClr val="99FF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805E35-599D-4FBF-938E-210AEC83B824}"/>
              </a:ext>
            </a:extLst>
          </p:cNvPr>
          <p:cNvSpPr/>
          <p:nvPr/>
        </p:nvSpPr>
        <p:spPr>
          <a:xfrm>
            <a:off x="4292600" y="2171700"/>
            <a:ext cx="444500" cy="431800"/>
          </a:xfrm>
          <a:prstGeom prst="ellipse">
            <a:avLst/>
          </a:prstGeom>
          <a:solidFill>
            <a:srgbClr val="99FF33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241752-EB63-4D95-86B7-AF952451361C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독립성검정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at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I x J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44BEE8-BFF9-4DA8-B511-2C26D6D8E06E}"/>
                  </a:ext>
                </a:extLst>
              </p:cNvPr>
              <p:cNvSpPr/>
              <p:nvPr/>
            </p:nvSpPr>
            <p:spPr>
              <a:xfrm>
                <a:off x="1149944" y="1991992"/>
                <a:ext cx="4107856" cy="1217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lvl="1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ko-KR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2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0" lang="ko-KR" altLang="ko-KR" sz="2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0" lang="ko-KR" altLang="ko-KR" sz="25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ko-KR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ko-KR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kumimoji="0" lang="ko-KR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ko-KR" altLang="ko-KR" sz="25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ko-KR" sz="25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ko-KR" sz="25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altLang="ko-KR" sz="25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kumimoji="0" lang="ko-KR" altLang="ko-KR" sz="25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ko-KR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E44BEE8-BFF9-4DA8-B511-2C26D6D8E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44" y="1991992"/>
                <a:ext cx="4107856" cy="1217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C02784-B8FF-479A-88ED-3F3472B0CC01}"/>
                  </a:ext>
                </a:extLst>
              </p:cNvPr>
              <p:cNvSpPr/>
              <p:nvPr/>
            </p:nvSpPr>
            <p:spPr>
              <a:xfrm>
                <a:off x="1398813" y="3464289"/>
                <a:ext cx="4283529" cy="1602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ko-KR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2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ko-KR" altLang="ko-KR" sz="2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ko-KR" sz="2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kumimoji="0" lang="ko-KR" altLang="ko-KR" sz="2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ko-KR" altLang="ko-KR" sz="25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0" lang="ko-KR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ko-KR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ko-KR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kumimoji="0" lang="ko-KR" altLang="ko-KR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457200" marR="0" lvl="1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C02784-B8FF-479A-88ED-3F3472B0C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13" y="3464289"/>
                <a:ext cx="4283529" cy="16023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58ED500-AF26-44FF-B62C-973E6B659DA6}"/>
              </a:ext>
            </a:extLst>
          </p:cNvPr>
          <p:cNvSpPr txBox="1"/>
          <p:nvPr/>
        </p:nvSpPr>
        <p:spPr>
          <a:xfrm>
            <a:off x="5257800" y="2364040"/>
            <a:ext cx="1910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Pearson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통계량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D0EFB5-8545-492F-96ED-2741FCAA3486}"/>
              </a:ext>
            </a:extLst>
          </p:cNvPr>
          <p:cNvSpPr txBox="1"/>
          <p:nvPr/>
        </p:nvSpPr>
        <p:spPr>
          <a:xfrm>
            <a:off x="5538110" y="3884835"/>
            <a:ext cx="194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우도비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통계량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B7D86-1604-4E63-94C6-DDF470F5E93F}"/>
              </a:ext>
            </a:extLst>
          </p:cNvPr>
          <p:cNvSpPr txBox="1"/>
          <p:nvPr/>
        </p:nvSpPr>
        <p:spPr>
          <a:xfrm>
            <a:off x="1374321" y="4921197"/>
            <a:ext cx="944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둘 다 표본의 크기가 충분히 클 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kumimoji="0" lang="ko-KR" alt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자유도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(I-1)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*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(J-1)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인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카이제곱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분포에 근사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81B9794-8890-4DF9-899C-93218FE1CD56}"/>
                  </a:ext>
                </a:extLst>
              </p:cNvPr>
              <p:cNvSpPr/>
              <p:nvPr/>
            </p:nvSpPr>
            <p:spPr>
              <a:xfrm>
                <a:off x="5378450" y="5286524"/>
                <a:ext cx="4281941" cy="563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:r>
                  <a:rPr kumimoji="0" lang="ko-KR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대립가설과 </a:t>
                </a:r>
                <a:r>
                  <a:rPr kumimoji="0" lang="ko-KR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귀무가설에서의</a:t>
                </a:r>
                <a:r>
                  <a:rPr kumimoji="0" lang="ko-KR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kumimoji="0" lang="ko-KR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모수들의</a:t>
                </a:r>
                <a:r>
                  <a:rPr kumimoji="0" lang="ko-KR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개수의 차이</a:t>
                </a:r>
                <a:endPara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#</a:t>
                </a:r>
                <a:r>
                  <a:rPr kumimoji="0" lang="ko-KR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대립가설의 </a:t>
                </a:r>
                <a:r>
                  <a:rPr kumimoji="0" lang="ko-KR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모수</a:t>
                </a:r>
                <a:r>
                  <a:rPr kumimoji="0" lang="ko-KR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kumimoji="0" lang="en-US" altLang="ko-KR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- #</a:t>
                </a:r>
                <a:r>
                  <a:rPr kumimoji="0" lang="ko-KR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귀무가설의</a:t>
                </a:r>
                <a:r>
                  <a:rPr kumimoji="0" lang="ko-KR" alt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:r>
                  <a:rPr kumimoji="0" lang="ko-KR" alt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모수</a:t>
                </a:r>
                <a:endPara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81B9794-8890-4DF9-899C-93218FE1C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50" y="5286524"/>
                <a:ext cx="4281941" cy="563744"/>
              </a:xfrm>
              <a:prstGeom prst="rect">
                <a:avLst/>
              </a:prstGeom>
              <a:blipFill>
                <a:blip r:embed="rId5"/>
                <a:stretch>
                  <a:fillRect l="-569" t="-2151" b="-107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8968E2E-5454-4803-A6BD-9F20CAF1F25E}"/>
                  </a:ext>
                </a:extLst>
              </p:cNvPr>
              <p:cNvSpPr/>
              <p:nvPr/>
            </p:nvSpPr>
            <p:spPr>
              <a:xfrm>
                <a:off x="5378450" y="5772893"/>
                <a:ext cx="5156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𝐼𝐽</m:t>
                          </m:r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kumimoji="0" lang="en-US" altLang="ko-K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5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8968E2E-5454-4803-A6BD-9F20CAF1F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50" y="5772893"/>
                <a:ext cx="515698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822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241752-EB63-4D95-86B7-AF952451361C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독립성 검정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실습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32AF1F-2250-4C3A-B9E8-1EE57A8E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7" y="1812663"/>
            <a:ext cx="6228504" cy="1277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8E43D0-1A1C-4A15-84A3-08B1EEB2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27" y="3294936"/>
            <a:ext cx="4872020" cy="866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0A6A6-7255-4DD6-9380-0997DB6B0399}"/>
              </a:ext>
            </a:extLst>
          </p:cNvPr>
          <p:cNvSpPr txBox="1"/>
          <p:nvPr/>
        </p:nvSpPr>
        <p:spPr>
          <a:xfrm>
            <a:off x="6222033" y="35398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차원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분할표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완성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A6C1F4A-7C66-437A-8A4E-A3C96471B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27" y="4365688"/>
            <a:ext cx="5960102" cy="17974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BC1A38-374D-41CC-A41F-BDB1F713B607}"/>
              </a:ext>
            </a:extLst>
          </p:cNvPr>
          <p:cNvSpPr txBox="1"/>
          <p:nvPr/>
        </p:nvSpPr>
        <p:spPr>
          <a:xfrm>
            <a:off x="6892379" y="5151164"/>
            <a:ext cx="4188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매우 작은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p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값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&gt;&gt; 95%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신뢰수준하에서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귀무가설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기각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&gt;&gt;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성별과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지지정당간에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연관성이 있을 수 있다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1392122-F306-4742-9462-B03FF2557D94}"/>
                  </a:ext>
                </a:extLst>
              </p:cNvPr>
              <p:cNvSpPr/>
              <p:nvPr/>
            </p:nvSpPr>
            <p:spPr>
              <a:xfrm>
                <a:off x="6976374" y="4504833"/>
                <a:ext cx="399500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0" lang="en-US" altLang="ko-KR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X, Y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는 서로 독립이다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	=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성별과 지지정당은 독립이다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1392122-F306-4742-9462-B03FF2557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374" y="4504833"/>
                <a:ext cx="3995004" cy="646331"/>
              </a:xfrm>
              <a:prstGeom prst="rect">
                <a:avLst/>
              </a:prstGeom>
              <a:blipFill>
                <a:blip r:embed="rId6"/>
                <a:stretch>
                  <a:fillRect t="-4717" r="-762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738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241752-EB63-4D95-86B7-AF952451361C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독립성 검정 실습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628B6A-8983-4A59-86FF-944820C1937B}"/>
                  </a:ext>
                </a:extLst>
              </p:cNvPr>
              <p:cNvSpPr txBox="1"/>
              <p:nvPr/>
            </p:nvSpPr>
            <p:spPr>
              <a:xfrm>
                <a:off x="7697753" y="1912343"/>
                <a:ext cx="318770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여기서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expected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는</a:t>
                </a:r>
                <a:r>
                  <a:rPr kumimoji="0" lang="ko-KR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ko-KR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ko-KR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628B6A-8983-4A59-86FF-944820C1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753" y="1912343"/>
                <a:ext cx="3187700" cy="391646"/>
              </a:xfrm>
              <a:prstGeom prst="rect">
                <a:avLst/>
              </a:prstGeom>
              <a:blipFill>
                <a:blip r:embed="rId3"/>
                <a:stretch>
                  <a:fillRect l="-1721" t="-7813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64ED5AA7-47E0-44A5-B3A3-935F3F18F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92" y="1955308"/>
            <a:ext cx="6539503" cy="16789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76B397-EDB3-449F-8D1E-EA74B78A6166}"/>
              </a:ext>
            </a:extLst>
          </p:cNvPr>
          <p:cNvSpPr txBox="1"/>
          <p:nvPr/>
        </p:nvSpPr>
        <p:spPr>
          <a:xfrm>
            <a:off x="7697753" y="2516396"/>
            <a:ext cx="391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어느 정도 차이는 있지만 비슷하게는 나오는 수준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881880-2422-4046-A5C5-F9D7A6B57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92" y="4137912"/>
            <a:ext cx="7993366" cy="15008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6AFD0C-EC35-4C51-81DE-27DC99ECD735}"/>
              </a:ext>
            </a:extLst>
          </p:cNvPr>
          <p:cNvSpPr txBox="1"/>
          <p:nvPr/>
        </p:nvSpPr>
        <p:spPr>
          <a:xfrm>
            <a:off x="6927249" y="5819335"/>
            <a:ext cx="4417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매우 작은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값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&gt;&gt;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유의한 것으로 결론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!!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따라서 독립이 아니다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. =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XTest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와 같은 결론</a:t>
            </a:r>
          </a:p>
        </p:txBody>
      </p:sp>
    </p:spTree>
    <p:extLst>
      <p:ext uri="{BB962C8B-B14F-4D97-AF65-F5344CB8AC3E}">
        <p14:creationId xmlns:p14="http://schemas.microsoft.com/office/powerpoint/2010/main" val="915210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0699D2-1462-43EC-90EF-0E44F9B21341}"/>
              </a:ext>
            </a:extLst>
          </p:cNvPr>
          <p:cNvSpPr/>
          <p:nvPr/>
        </p:nvSpPr>
        <p:spPr>
          <a:xfrm>
            <a:off x="857598" y="2068697"/>
            <a:ext cx="6216302" cy="245709"/>
          </a:xfrm>
          <a:prstGeom prst="rect">
            <a:avLst/>
          </a:prstGeom>
          <a:solidFill>
            <a:srgbClr val="99FF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241752-EB63-4D95-86B7-AF952451361C}"/>
              </a:ext>
            </a:extLst>
          </p:cNvPr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가설검정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동질성 검정 및 실습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8BD05C8-DC7D-454A-8BC0-F3B6C481B07F}"/>
                  </a:ext>
                </a:extLst>
              </p:cNvPr>
              <p:cNvSpPr/>
              <p:nvPr/>
            </p:nvSpPr>
            <p:spPr>
              <a:xfrm>
                <a:off x="857598" y="1845560"/>
                <a:ext cx="644151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3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n-US" altLang="ko-KR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</a:t>
                </a:r>
                <a:endPara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8BD05C8-DC7D-454A-8BC0-F3B6C481B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8" y="1845560"/>
                <a:ext cx="644151" cy="446276"/>
              </a:xfrm>
              <a:prstGeom prst="rect">
                <a:avLst/>
              </a:prstGeom>
              <a:blipFill>
                <a:blip r:embed="rId3"/>
                <a:stretch>
                  <a:fillRect l="-1905" t="-10959" r="-14286" b="-30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4834AF9-28DA-449C-9599-0E18BD28478B}"/>
                  </a:ext>
                </a:extLst>
              </p:cNvPr>
              <p:cNvSpPr/>
              <p:nvPr/>
            </p:nvSpPr>
            <p:spPr>
              <a:xfrm>
                <a:off x="857598" y="2399670"/>
                <a:ext cx="644151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23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0" lang="en-US" altLang="ko-KR" sz="23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n-US" altLang="ko-KR" sz="2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</a:t>
                </a:r>
                <a:endPara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4834AF9-28DA-449C-9599-0E18BD284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98" y="2399670"/>
                <a:ext cx="644151" cy="446276"/>
              </a:xfrm>
              <a:prstGeom prst="rect">
                <a:avLst/>
              </a:prstGeom>
              <a:blipFill>
                <a:blip r:embed="rId4"/>
                <a:stretch>
                  <a:fillRect l="-1905" t="-10959" r="-14286" b="-30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C10A197-EB00-4621-8E78-5933B2AA4FBC}"/>
                  </a:ext>
                </a:extLst>
              </p:cNvPr>
              <p:cNvSpPr/>
              <p:nvPr/>
            </p:nvSpPr>
            <p:spPr>
              <a:xfrm>
                <a:off x="1492131" y="2399670"/>
                <a:ext cx="1083374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Not</a:t>
                </a:r>
                <a14:m>
                  <m:oMath xmlns:m="http://schemas.openxmlformats.org/officeDocument/2006/math">
                    <m:r>
                      <a:rPr kumimoji="0" lang="en-US" altLang="ko-KR" sz="23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ko-KR" altLang="ko-KR" sz="23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3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0" lang="en-US" altLang="ko-KR" sz="23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kumimoji="0" lang="ko-KR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C10A197-EB00-4621-8E78-5933B2AA4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131" y="2399670"/>
                <a:ext cx="1083374" cy="446276"/>
              </a:xfrm>
              <a:prstGeom prst="rect">
                <a:avLst/>
              </a:prstGeom>
              <a:blipFill>
                <a:blip r:embed="rId5"/>
                <a:stretch>
                  <a:fillRect l="-8475" t="-10959" b="-30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0476C00-B5A0-4C53-B96D-CBCE0BDC1CC2}"/>
                  </a:ext>
                </a:extLst>
              </p:cNvPr>
              <p:cNvSpPr/>
              <p:nvPr/>
            </p:nvSpPr>
            <p:spPr>
              <a:xfrm>
                <a:off x="1492131" y="1822989"/>
                <a:ext cx="6096000" cy="4914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π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1</m:t>
                        </m:r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 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π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2</m:t>
                        </m:r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  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= ...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π</m:t>
                        </m:r>
                      </m:e>
                      <m:sub>
                        <m:r>
                          <a:rPr kumimoji="0" lang="en-US" altLang="ko-KR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𝑟</m:t>
                        </m:r>
                        <m:r>
                          <a:rPr kumimoji="0" lang="en-US" altLang="ko-KR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 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,   j = 1, ..., c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0476C00-B5A0-4C53-B96D-CBCE0BDC1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131" y="1822989"/>
                <a:ext cx="6096000" cy="491417"/>
              </a:xfrm>
              <a:prstGeom prst="rect">
                <a:avLst/>
              </a:prstGeom>
              <a:blipFill>
                <a:blip r:embed="rId6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6D4BA9C9-F6AB-41F7-8143-F2ED996FB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0" y="4499601"/>
            <a:ext cx="5960102" cy="17974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896B352-EFAE-4A64-BD2F-12156AC8B5C0}"/>
                  </a:ext>
                </a:extLst>
              </p:cNvPr>
              <p:cNvSpPr/>
              <p:nvPr/>
            </p:nvSpPr>
            <p:spPr>
              <a:xfrm>
                <a:off x="391178" y="3009526"/>
                <a:ext cx="4107856" cy="1217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marR="0" lvl="1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ko-KR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ko-KR" sz="25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ko-KR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ko-KR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0" lang="ko-KR" altLang="ko-KR" sz="2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0" lang="ko-KR" altLang="ko-KR" sz="25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ko-KR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ko-KR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kumimoji="0" lang="ko-KR" altLang="ko-KR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0" lang="ko-KR" altLang="ko-KR" sz="25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0" lang="en-US" altLang="ko-KR" sz="25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0" lang="en-US" altLang="ko-KR" sz="25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altLang="ko-KR" sz="25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kumimoji="0" lang="ko-KR" altLang="ko-KR" sz="25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ko-KR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896B352-EFAE-4A64-BD2F-12156AC8B5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78" y="3009526"/>
                <a:ext cx="4107856" cy="12176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2BFEF22-615C-4D43-BDF1-E395F43E1A75}"/>
                  </a:ext>
                </a:extLst>
              </p:cNvPr>
              <p:cNvSpPr/>
              <p:nvPr/>
            </p:nvSpPr>
            <p:spPr>
              <a:xfrm>
                <a:off x="7249464" y="1882736"/>
                <a:ext cx="422996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kumimoji="0" lang="en-US" altLang="ko-KR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: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여성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,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남성 별로 지지정당의 비율은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동일하다 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2BFEF22-615C-4D43-BDF1-E395F43E1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464" y="1882736"/>
                <a:ext cx="4229963" cy="646331"/>
              </a:xfrm>
              <a:prstGeom prst="rect">
                <a:avLst/>
              </a:prstGeom>
              <a:blipFill>
                <a:blip r:embed="rId9"/>
                <a:stretch>
                  <a:fillRect l="-1153" t="-4717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C71CF38-B41E-41F8-87A1-6FC4ACB55B46}"/>
                  </a:ext>
                </a:extLst>
              </p:cNvPr>
              <p:cNvSpPr/>
              <p:nvPr/>
            </p:nvSpPr>
            <p:spPr>
              <a:xfrm>
                <a:off x="7442143" y="2529067"/>
                <a:ext cx="390645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π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1</m:t>
                        </m:r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 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π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2</m:t>
                        </m:r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-윤고딕310" panose="02030504000101010101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, j= demo, </a:t>
                </a:r>
                <a:r>
                  <a:rPr kumimoji="0" lang="en-US" altLang="ko-K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indep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경필고딕B" panose="02010606000101010101" pitchFamily="2" charset="-127"/>
                    <a:ea typeface="DX경필고딕B" panose="02010606000101010101" pitchFamily="2" charset="-127"/>
                  </a:rPr>
                  <a:t>, republic.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경필고딕B" panose="02010606000101010101" pitchFamily="2" charset="-127"/>
                  <a:ea typeface="DX경필고딕B" panose="02010606000101010101" pitchFamily="2" charset="-127"/>
                </a:endParaRP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C71CF38-B41E-41F8-87A1-6FC4ACB55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43" y="2529067"/>
                <a:ext cx="3906454" cy="391646"/>
              </a:xfrm>
              <a:prstGeom prst="rect">
                <a:avLst/>
              </a:prstGeom>
              <a:blipFill>
                <a:blip r:embed="rId10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C2EF89C-6F54-41A1-BFB8-0B4DE5093FA0}"/>
              </a:ext>
            </a:extLst>
          </p:cNvPr>
          <p:cNvSpPr txBox="1"/>
          <p:nvPr/>
        </p:nvSpPr>
        <p:spPr>
          <a:xfrm>
            <a:off x="7073900" y="4859737"/>
            <a:ext cx="40126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매우 작은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p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값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&gt;&gt; 95%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신뢰수준하에서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귀무가설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 기각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&gt;&gt;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남성과 여성이 각 정당을 지지하는 비율이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같지 않다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53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-윤고딕310" panose="02030504000101010101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9900" y="2767280"/>
            <a:ext cx="617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감사합니다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이제 </a:t>
            </a:r>
            <a:r>
              <a:rPr lang="en-US" altLang="ko-KR" sz="4000" b="1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srgbClr val="00B0F0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MT</a:t>
            </a:r>
            <a:r>
              <a:rPr lang="en-US" altLang="ko-KR" sz="4000" b="1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4000" b="1" dirty="0" err="1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고고륑</a:t>
            </a:r>
            <a:r>
              <a:rPr lang="en-US" altLang="ko-KR" sz="4000" b="1" dirty="0">
                <a:ln>
                  <a:solidFill>
                    <a:prstClr val="black">
                      <a:alpha val="50000"/>
                    </a:prstClr>
                  </a:solidFill>
                </a:ln>
                <a:solidFill>
                  <a:prstClr val="black"/>
                </a:solidFill>
                <a:latin typeface="DX경필고딕B" panose="02010606000101010101" pitchFamily="2" charset="-127"/>
                <a:ea typeface="DX경필고딕B" panose="02010606000101010101" pitchFamily="2" charset="-127"/>
              </a:rPr>
              <a:t>^0^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black">
                    <a:alpha val="5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617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86215" y="956175"/>
            <a:ext cx="460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Likelihood vs Probability  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뭐가 다른데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 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1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1DDE13-4DB3-4CD7-A85C-43886C1EEB64}"/>
              </a:ext>
            </a:extLst>
          </p:cNvPr>
          <p:cNvSpPr txBox="1"/>
          <p:nvPr/>
        </p:nvSpPr>
        <p:spPr>
          <a:xfrm>
            <a:off x="-739103" y="1529324"/>
            <a:ext cx="1262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가능도 </a:t>
            </a:r>
            <a:r>
              <a:rPr lang="en-US" altLang="ko-KR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likelihood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어떤 값이 관측되었을 때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이것이 어떤 확률 분포에서 왔을 지에 대한 확률이다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  <a:p>
            <a:pPr algn="ctr"/>
            <a:r>
              <a:rPr lang="ko-KR" altLang="en-US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간단히 말하면 확률의 확률이라고 </a:t>
            </a:r>
            <a:r>
              <a:rPr lang="ko-KR" altLang="en-US" u="sng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할수</a:t>
            </a:r>
            <a:r>
              <a:rPr lang="ko-KR" altLang="en-US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있겠다</a:t>
            </a:r>
            <a:r>
              <a:rPr lang="en-US" altLang="ko-KR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0C7806C-2E71-4005-AFCF-E3223B06F200}"/>
              </a:ext>
            </a:extLst>
          </p:cNvPr>
          <p:cNvSpPr/>
          <p:nvPr/>
        </p:nvSpPr>
        <p:spPr>
          <a:xfrm>
            <a:off x="-549105" y="2340744"/>
            <a:ext cx="9260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가능도 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= L(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확률 분포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D |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관측 값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X</a:t>
            </a:r>
            <a:r>
              <a:rPr lang="en-US" altLang="ko-KR" u="sng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9A9888-C4DD-408D-9702-B6B2D544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67" y="3074787"/>
            <a:ext cx="6962775" cy="29527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20AB56-BA92-4E88-B7DA-1F64B8D93471}"/>
              </a:ext>
            </a:extLst>
          </p:cNvPr>
          <p:cNvSpPr/>
          <p:nvPr/>
        </p:nvSpPr>
        <p:spPr>
          <a:xfrm>
            <a:off x="5457998" y="2337706"/>
            <a:ext cx="3292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조금 헷갈리는데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68740-E488-4188-804D-B26F5060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67" y="2814801"/>
            <a:ext cx="7191375" cy="34515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C96B4D-CCD3-4179-96C1-27AFB3B7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17" y="3031139"/>
            <a:ext cx="795196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86215" y="956175"/>
            <a:ext cx="5543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2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3C6BE2-E45D-4458-832A-E0DF9DFF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24" y="1856010"/>
            <a:ext cx="4891630" cy="40458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AF485D-3F45-4D40-88FC-E93266D4BFF0}"/>
              </a:ext>
            </a:extLst>
          </p:cNvPr>
          <p:cNvSpPr/>
          <p:nvPr/>
        </p:nvSpPr>
        <p:spPr>
          <a:xfrm>
            <a:off x="5642265" y="1856010"/>
            <a:ext cx="63804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                         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추정법은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Deep learning, Support Vector Machine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Logistic Regression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등 모든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곳에서 가장 기초가 되는 방법론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21CD2A84-EFCC-4428-AB8F-D3B0111DFA41}"/>
              </a:ext>
            </a:extLst>
          </p:cNvPr>
          <p:cNvSpPr/>
          <p:nvPr/>
        </p:nvSpPr>
        <p:spPr>
          <a:xfrm>
            <a:off x="989814" y="4091233"/>
            <a:ext cx="1715679" cy="49019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C94370-1483-4ECC-AC80-49ABF466B7DF}"/>
              </a:ext>
            </a:extLst>
          </p:cNvPr>
          <p:cNvSpPr/>
          <p:nvPr/>
        </p:nvSpPr>
        <p:spPr>
          <a:xfrm>
            <a:off x="5786279" y="3391435"/>
            <a:ext cx="583320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위키백과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                          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가능도 방법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(maximum likelihood method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또는 </a:t>
            </a:r>
            <a:r>
              <a:rPr lang="ko-KR" altLang="en-US" sz="16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최대우도법</a:t>
            </a:r>
            <a:endParaRPr lang="en-US" altLang="ko-KR" sz="1600" b="1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어떤 확률변수에서 </a:t>
            </a:r>
            <a:r>
              <a:rPr lang="ko-KR" altLang="en-US" sz="16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표집한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값들을 토대로 그 확률변수의 </a:t>
            </a:r>
            <a:r>
              <a:rPr lang="ko-KR" altLang="en-US" sz="16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모수를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구하는 방법이다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어떤 </a:t>
            </a:r>
            <a:r>
              <a:rPr lang="ko-KR" altLang="en-US" sz="16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모수가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주어졌을 때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원하는 값들이</a:t>
            </a:r>
            <a:endParaRPr lang="en-US" altLang="ko-KR" sz="1600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나올 가능도를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최대로 만드는 </a:t>
            </a:r>
            <a:r>
              <a:rPr lang="ko-KR" altLang="en-US" sz="16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모수를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선택하는 방법이다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</a:p>
          <a:p>
            <a:r>
              <a:rPr lang="ko-KR" altLang="en-US" sz="16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점추정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방식에 속한다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36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86215" y="956175"/>
            <a:ext cx="5458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 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2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B32925-DDB2-472B-9989-87307174D303}"/>
              </a:ext>
            </a:extLst>
          </p:cNvPr>
          <p:cNvSpPr/>
          <p:nvPr/>
        </p:nvSpPr>
        <p:spPr>
          <a:xfrm>
            <a:off x="1108089" y="1493028"/>
            <a:ext cx="10568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각 관측 값에 대한 총 가능도의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모든 가능도의 곱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가 최대가 되게 하는 분포를 찾는 것이라고 할 수 있다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D6EA-2444-4428-90E2-38E9BBDE4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31" y="2001501"/>
            <a:ext cx="6629400" cy="6477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12AF54-171F-430A-8DF0-9D99900AD3AB}"/>
              </a:ext>
            </a:extLst>
          </p:cNvPr>
          <p:cNvSpPr/>
          <p:nvPr/>
        </p:nvSpPr>
        <p:spPr>
          <a:xfrm>
            <a:off x="750171" y="2475020"/>
            <a:ext cx="109268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                         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각 여러 개의 관측 값을 구했다고 가정해보자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“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이때 이렇게 관측 될 가능성이 가장 큰 확률 분포는 무엇일까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?”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를 풀어내는 것이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9A2616-FD46-4BE8-A500-6A2D3031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70" y="3429000"/>
            <a:ext cx="5788446" cy="30391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B22950-215B-4D57-8D61-415C9495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45" y="3429000"/>
            <a:ext cx="5575144" cy="29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6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196392" y="868145"/>
            <a:ext cx="81910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..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그래서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예제로 알아 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 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04801" y="86814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3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DF91BE-BDC6-4053-BD89-3B702A214D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0" y="3280994"/>
            <a:ext cx="1803056" cy="239907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E6FEE2D-52F6-4EA5-81E9-7C0B78892963}"/>
              </a:ext>
            </a:extLst>
          </p:cNvPr>
          <p:cNvSpPr/>
          <p:nvPr/>
        </p:nvSpPr>
        <p:spPr>
          <a:xfrm>
            <a:off x="2756784" y="3627734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B5D280-5AAD-4B5B-B164-58E141E691E4}"/>
              </a:ext>
            </a:extLst>
          </p:cNvPr>
          <p:cNvSpPr/>
          <p:nvPr/>
        </p:nvSpPr>
        <p:spPr>
          <a:xfrm>
            <a:off x="3129497" y="3627734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D7630D-AC79-4BEE-BC8F-27754D5821C1}"/>
              </a:ext>
            </a:extLst>
          </p:cNvPr>
          <p:cNvSpPr/>
          <p:nvPr/>
        </p:nvSpPr>
        <p:spPr>
          <a:xfrm>
            <a:off x="3560888" y="3630135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12CAC5-D29B-4233-9F24-E87DCB7B33D9}"/>
              </a:ext>
            </a:extLst>
          </p:cNvPr>
          <p:cNvSpPr/>
          <p:nvPr/>
        </p:nvSpPr>
        <p:spPr>
          <a:xfrm>
            <a:off x="3992280" y="3611540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71B180-A67F-42FB-98A4-877316F74A8E}"/>
              </a:ext>
            </a:extLst>
          </p:cNvPr>
          <p:cNvSpPr/>
          <p:nvPr/>
        </p:nvSpPr>
        <p:spPr>
          <a:xfrm>
            <a:off x="2756784" y="3997189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1BA23EB-0986-4D42-ADAA-7DE44FB888FF}"/>
              </a:ext>
            </a:extLst>
          </p:cNvPr>
          <p:cNvSpPr/>
          <p:nvPr/>
        </p:nvSpPr>
        <p:spPr>
          <a:xfrm>
            <a:off x="3129497" y="3997189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FF395B7-32C3-4B72-913F-6E61EEB6930D}"/>
              </a:ext>
            </a:extLst>
          </p:cNvPr>
          <p:cNvSpPr/>
          <p:nvPr/>
        </p:nvSpPr>
        <p:spPr>
          <a:xfrm>
            <a:off x="3560888" y="3999590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DE7E54-FB9E-4111-9F2A-B1D143526D37}"/>
              </a:ext>
            </a:extLst>
          </p:cNvPr>
          <p:cNvSpPr/>
          <p:nvPr/>
        </p:nvSpPr>
        <p:spPr>
          <a:xfrm>
            <a:off x="3992280" y="3980995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B87D802-F36B-436A-9EB4-215D2FC677EC}"/>
              </a:ext>
            </a:extLst>
          </p:cNvPr>
          <p:cNvSpPr/>
          <p:nvPr/>
        </p:nvSpPr>
        <p:spPr>
          <a:xfrm>
            <a:off x="4364992" y="3999590"/>
            <a:ext cx="251011" cy="251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2D6B40-7CC5-4307-90FF-112E5D6080D1}"/>
              </a:ext>
            </a:extLst>
          </p:cNvPr>
          <p:cNvSpPr/>
          <p:nvPr/>
        </p:nvSpPr>
        <p:spPr>
          <a:xfrm>
            <a:off x="4796384" y="3980995"/>
            <a:ext cx="251011" cy="251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A0FF56-CC71-4F52-81D5-773117AEFD61}"/>
              </a:ext>
            </a:extLst>
          </p:cNvPr>
          <p:cNvSpPr/>
          <p:nvPr/>
        </p:nvSpPr>
        <p:spPr>
          <a:xfrm>
            <a:off x="2433522" y="4607652"/>
            <a:ext cx="92416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항아리 안에 검은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흰 구슬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100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개가 석여 있다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10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번 구술을 추출해서 보니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검은 구슬이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4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번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흰 구슬이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6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번 추출되었다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그렇다면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항아리에는 몇 개의 검은 구슬이 있었을까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추정법으로 풀어보세요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  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pic>
        <p:nvPicPr>
          <p:cNvPr id="1026" name="Picture 2" descr="면접 일러스트에 대한 이미지 검색결과">
            <a:extLst>
              <a:ext uri="{FF2B5EF4-FFF2-40B4-BE49-F238E27FC236}">
                <a16:creationId xmlns:a16="http://schemas.microsoft.com/office/drawing/2014/main" id="{6572DAD7-12B8-4F48-97C1-CE8192BE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946" y="1483904"/>
            <a:ext cx="3972316" cy="28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9FD4BE-6D03-4A0C-80C4-B2E15EC1E2AD}"/>
              </a:ext>
            </a:extLst>
          </p:cNvPr>
          <p:cNvSpPr/>
          <p:nvPr/>
        </p:nvSpPr>
        <p:spPr>
          <a:xfrm>
            <a:off x="1196392" y="1595174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면접을 보러 왔다고 해보자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그런데 면접관이 다음과 같이 묻는다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 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F2F68D4F-7175-4F87-ACDA-02E68BA84718}"/>
              </a:ext>
            </a:extLst>
          </p:cNvPr>
          <p:cNvSpPr/>
          <p:nvPr/>
        </p:nvSpPr>
        <p:spPr>
          <a:xfrm>
            <a:off x="9349262" y="1514476"/>
            <a:ext cx="1719891" cy="868506"/>
          </a:xfrm>
          <a:prstGeom prst="wedgeEllipseCallout">
            <a:avLst>
              <a:gd name="adj1" fmla="val -73232"/>
              <a:gd name="adj2" fmla="val 837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음</a:t>
            </a:r>
            <a:r>
              <a:rPr lang="en-US" altLang="ko-KR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.. </a:t>
            </a:r>
            <a:r>
              <a:rPr lang="ko-KR" altLang="en-US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일단 </a:t>
            </a:r>
            <a:r>
              <a:rPr lang="en-US" altLang="ko-KR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40</a:t>
            </a:r>
            <a:r>
              <a:rPr lang="ko-KR" altLang="en-US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인데요</a:t>
            </a:r>
            <a:r>
              <a:rPr lang="en-US" altLang="ko-KR" dirty="0">
                <a:latin typeface="DX경필고딕B" panose="02010606000101010101" pitchFamily="2" charset="-127"/>
                <a:ea typeface="DX경필고딕B" panose="02010606000101010101" pitchFamily="2" charset="-127"/>
              </a:rPr>
              <a:t>..</a:t>
            </a:r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86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7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BFA11-FE4F-4CD0-ABBA-B6859B61E362}"/>
              </a:ext>
            </a:extLst>
          </p:cNvPr>
          <p:cNvSpPr/>
          <p:nvPr/>
        </p:nvSpPr>
        <p:spPr>
          <a:xfrm>
            <a:off x="1286215" y="956175"/>
            <a:ext cx="819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Maximum Likelihood Estimation  :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최대 우도 추정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..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그래서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?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예제로 알아 보자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8A37D-60B7-40FE-8DC9-80DBA3F96BDA}"/>
              </a:ext>
            </a:extLst>
          </p:cNvPr>
          <p:cNvSpPr/>
          <p:nvPr/>
        </p:nvSpPr>
        <p:spPr>
          <a:xfrm>
            <a:off x="394624" y="956175"/>
            <a:ext cx="100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STEP 3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63FFDA-61D9-400B-B06C-9476F1D0F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9" y="1830885"/>
            <a:ext cx="1803056" cy="239907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0819590-1F61-4EEA-9C02-477404A586DF}"/>
              </a:ext>
            </a:extLst>
          </p:cNvPr>
          <p:cNvSpPr/>
          <p:nvPr/>
        </p:nvSpPr>
        <p:spPr>
          <a:xfrm>
            <a:off x="2731313" y="2177625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8403F5-A4A4-4541-9EE5-EBB962DD2136}"/>
              </a:ext>
            </a:extLst>
          </p:cNvPr>
          <p:cNvSpPr/>
          <p:nvPr/>
        </p:nvSpPr>
        <p:spPr>
          <a:xfrm>
            <a:off x="3104026" y="2177625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AAA7B00-6A85-42E1-B7C0-A591A1CD836B}"/>
              </a:ext>
            </a:extLst>
          </p:cNvPr>
          <p:cNvSpPr/>
          <p:nvPr/>
        </p:nvSpPr>
        <p:spPr>
          <a:xfrm>
            <a:off x="3535417" y="2180026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C22D3F2-7C73-458F-A728-C06AD8CCE519}"/>
              </a:ext>
            </a:extLst>
          </p:cNvPr>
          <p:cNvSpPr/>
          <p:nvPr/>
        </p:nvSpPr>
        <p:spPr>
          <a:xfrm>
            <a:off x="3966809" y="2161431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F05019B-4170-4A8B-89A4-3D08281EB1BF}"/>
              </a:ext>
            </a:extLst>
          </p:cNvPr>
          <p:cNvSpPr/>
          <p:nvPr/>
        </p:nvSpPr>
        <p:spPr>
          <a:xfrm>
            <a:off x="2731313" y="2547080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73F8D0-79FA-48E6-9F02-FFABB3337E29}"/>
              </a:ext>
            </a:extLst>
          </p:cNvPr>
          <p:cNvSpPr/>
          <p:nvPr/>
        </p:nvSpPr>
        <p:spPr>
          <a:xfrm>
            <a:off x="3104026" y="2547080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D792DD8-3732-4401-B4C6-9D2221F99BD5}"/>
              </a:ext>
            </a:extLst>
          </p:cNvPr>
          <p:cNvSpPr/>
          <p:nvPr/>
        </p:nvSpPr>
        <p:spPr>
          <a:xfrm>
            <a:off x="3535417" y="2549481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51670A0-3A8B-456B-8798-331B79B27923}"/>
              </a:ext>
            </a:extLst>
          </p:cNvPr>
          <p:cNvSpPr/>
          <p:nvPr/>
        </p:nvSpPr>
        <p:spPr>
          <a:xfrm>
            <a:off x="3966809" y="2530886"/>
            <a:ext cx="251011" cy="25101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F0D797A-ECF5-4458-B6AE-347E8E70B8E5}"/>
              </a:ext>
            </a:extLst>
          </p:cNvPr>
          <p:cNvSpPr/>
          <p:nvPr/>
        </p:nvSpPr>
        <p:spPr>
          <a:xfrm>
            <a:off x="4339521" y="2549481"/>
            <a:ext cx="251011" cy="251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4D73A7D-DB4A-4D76-A04E-F93137367B8E}"/>
              </a:ext>
            </a:extLst>
          </p:cNvPr>
          <p:cNvSpPr/>
          <p:nvPr/>
        </p:nvSpPr>
        <p:spPr>
          <a:xfrm>
            <a:off x="4770913" y="2530886"/>
            <a:ext cx="251011" cy="2510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경필고딕B" panose="02010606000101010101" pitchFamily="2" charset="-127"/>
              <a:ea typeface="DX경필고딕B" panose="02010606000101010101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D6FCB1-4309-415C-B71B-E084C998E02E}"/>
              </a:ext>
            </a:extLst>
          </p:cNvPr>
          <p:cNvSpPr/>
          <p:nvPr/>
        </p:nvSpPr>
        <p:spPr>
          <a:xfrm>
            <a:off x="5262047" y="1838265"/>
            <a:ext cx="6523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우리는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40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이라는 것을 직감으로 알 수 있다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 </a:t>
            </a: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이제는 면접관을 설득 시킬 만한 우리의 직감을 추적해 보자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!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813D49-D30B-49B9-B9C8-01C84C8BE6B0}"/>
              </a:ext>
            </a:extLst>
          </p:cNvPr>
          <p:cNvSpPr/>
          <p:nvPr/>
        </p:nvSpPr>
        <p:spPr>
          <a:xfrm>
            <a:off x="2566600" y="15520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4/10 * 100 = 40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36B731-A00C-4DBD-AAA6-223E1D77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45" y="3809707"/>
            <a:ext cx="3354762" cy="252587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EC096F-A071-4C02-A835-57697F2A7C79}"/>
              </a:ext>
            </a:extLst>
          </p:cNvPr>
          <p:cNvSpPr/>
          <p:nvPr/>
        </p:nvSpPr>
        <p:spPr>
          <a:xfrm>
            <a:off x="2672510" y="3120434"/>
            <a:ext cx="6523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항아리 내 구성 상태를 표현하는 변수는 딱 하나면 된다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DX경필고딕B" panose="02010606000101010101" pitchFamily="2" charset="-127"/>
                <a:ea typeface="DX경필고딕B" panose="02010606000101010101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16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3339</Words>
  <Application>Microsoft Office PowerPoint</Application>
  <PresentationFormat>와이드스크린</PresentationFormat>
  <Paragraphs>554</Paragraphs>
  <Slides>49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GoudyOlSt BT</vt:lpstr>
      <vt:lpstr>Wingdings</vt:lpstr>
      <vt:lpstr>DX경필고딕B</vt:lpstr>
      <vt:lpstr>Lucida Sans Unicode</vt:lpstr>
      <vt:lpstr>Arial</vt:lpstr>
      <vt:lpstr>Cambria Math</vt:lpstr>
      <vt:lpstr>맑은 고딕</vt:lpstr>
      <vt:lpstr>-윤고딕330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지은 박</cp:lastModifiedBy>
  <cp:revision>79</cp:revision>
  <dcterms:created xsi:type="dcterms:W3CDTF">2016-03-30T05:53:39Z</dcterms:created>
  <dcterms:modified xsi:type="dcterms:W3CDTF">2020-01-03T20:45:36Z</dcterms:modified>
</cp:coreProperties>
</file>